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sldIdLst>
    <p:sldId id="256" r:id="rId2"/>
    <p:sldId id="257" r:id="rId3"/>
    <p:sldId id="271" r:id="rId4"/>
    <p:sldId id="258" r:id="rId5"/>
    <p:sldId id="259" r:id="rId6"/>
    <p:sldId id="272" r:id="rId7"/>
    <p:sldId id="273" r:id="rId8"/>
    <p:sldId id="274" r:id="rId9"/>
    <p:sldId id="260" r:id="rId10"/>
    <p:sldId id="342" r:id="rId11"/>
    <p:sldId id="276" r:id="rId12"/>
    <p:sldId id="265" r:id="rId13"/>
    <p:sldId id="341" r:id="rId14"/>
    <p:sldId id="339" r:id="rId15"/>
    <p:sldId id="263" r:id="rId16"/>
    <p:sldId id="264" r:id="rId17"/>
    <p:sldId id="349" r:id="rId18"/>
    <p:sldId id="277" r:id="rId19"/>
    <p:sldId id="278" r:id="rId20"/>
    <p:sldId id="279" r:id="rId21"/>
    <p:sldId id="280" r:id="rId22"/>
    <p:sldId id="319" r:id="rId23"/>
    <p:sldId id="281" r:id="rId24"/>
    <p:sldId id="282" r:id="rId25"/>
    <p:sldId id="283" r:id="rId26"/>
    <p:sldId id="284" r:id="rId27"/>
    <p:sldId id="285" r:id="rId28"/>
    <p:sldId id="286" r:id="rId29"/>
    <p:sldId id="312" r:id="rId30"/>
    <p:sldId id="287" r:id="rId31"/>
    <p:sldId id="288" r:id="rId32"/>
    <p:sldId id="345" r:id="rId33"/>
    <p:sldId id="313" r:id="rId34"/>
    <p:sldId id="316" r:id="rId35"/>
    <p:sldId id="346" r:id="rId36"/>
    <p:sldId id="268" r:id="rId37"/>
    <p:sldId id="308" r:id="rId38"/>
    <p:sldId id="314" r:id="rId39"/>
    <p:sldId id="320" r:id="rId40"/>
    <p:sldId id="321" r:id="rId41"/>
    <p:sldId id="322" r:id="rId42"/>
    <p:sldId id="323" r:id="rId43"/>
    <p:sldId id="324" r:id="rId44"/>
    <p:sldId id="329" r:id="rId45"/>
    <p:sldId id="333" r:id="rId46"/>
    <p:sldId id="289" r:id="rId47"/>
    <p:sldId id="347" r:id="rId48"/>
    <p:sldId id="348" r:id="rId49"/>
    <p:sldId id="290" r:id="rId50"/>
    <p:sldId id="292" r:id="rId51"/>
    <p:sldId id="291" r:id="rId52"/>
    <p:sldId id="293" r:id="rId53"/>
    <p:sldId id="294" r:id="rId54"/>
    <p:sldId id="297" r:id="rId55"/>
    <p:sldId id="301" r:id="rId56"/>
    <p:sldId id="330" r:id="rId57"/>
    <p:sldId id="302" r:id="rId58"/>
    <p:sldId id="303" r:id="rId59"/>
    <p:sldId id="343" r:id="rId60"/>
    <p:sldId id="305" r:id="rId61"/>
    <p:sldId id="344" r:id="rId62"/>
    <p:sldId id="311" r:id="rId63"/>
    <p:sldId id="309" r:id="rId64"/>
    <p:sldId id="325" r:id="rId65"/>
    <p:sldId id="310"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392"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67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4F179E-3046-4EC8-8C30-E3541BBE7EE6}" type="datetimeFigureOut">
              <a:rPr lang="en-US" smtClean="0"/>
              <a:t>9/4/2013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DA9B43-6377-4C54-8EEB-E86641FB8CA9}" type="slidenum">
              <a:rPr lang="en-US" smtClean="0"/>
              <a:t>‹#›</a:t>
            </a:fld>
            <a:endParaRPr lang="en-US"/>
          </a:p>
        </p:txBody>
      </p:sp>
    </p:spTree>
    <p:extLst>
      <p:ext uri="{BB962C8B-B14F-4D97-AF65-F5344CB8AC3E}">
        <p14:creationId xmlns:p14="http://schemas.microsoft.com/office/powerpoint/2010/main" val="159624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CCB2FB-B907-48BF-B307-5B27DF3FE176}" type="datetime1">
              <a:rPr lang="en-US" smtClean="0"/>
              <a:t>9/4/2013</a:t>
            </a:fld>
            <a:endParaRPr lang="en-US"/>
          </a:p>
        </p:txBody>
      </p:sp>
      <p:sp>
        <p:nvSpPr>
          <p:cNvPr id="5" name="Footer Placeholder 4"/>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D1294E-78E4-4F17-B2FC-CE2938456163}" type="datetime1">
              <a:rPr lang="en-US" smtClean="0"/>
              <a:t>9/4/2013</a:t>
            </a:fld>
            <a:endParaRPr lang="en-US"/>
          </a:p>
        </p:txBody>
      </p:sp>
      <p:sp>
        <p:nvSpPr>
          <p:cNvPr id="5" name="Footer Placeholder 4"/>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35CDF1-13C2-476D-925B-B087B0D02E18}" type="datetime1">
              <a:rPr lang="en-US" smtClean="0"/>
              <a:t>9/4/2013</a:t>
            </a:fld>
            <a:endParaRPr lang="en-US"/>
          </a:p>
        </p:txBody>
      </p:sp>
      <p:sp>
        <p:nvSpPr>
          <p:cNvPr id="5" name="Footer Placeholder 4"/>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17C9C2-6C41-48AB-A7F3-FC9BDCB401F0}" type="datetime1">
              <a:rPr lang="en-US" smtClean="0"/>
              <a:t>9/4/2013</a:t>
            </a:fld>
            <a:endParaRPr lang="en-US"/>
          </a:p>
        </p:txBody>
      </p:sp>
      <p:sp>
        <p:nvSpPr>
          <p:cNvPr id="5" name="Footer Placeholder 4"/>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DD58EE-12F8-42D8-B491-902213B2CD45}" type="datetime1">
              <a:rPr lang="en-US" smtClean="0"/>
              <a:t>9/4/2013</a:t>
            </a:fld>
            <a:endParaRPr lang="en-US"/>
          </a:p>
        </p:txBody>
      </p:sp>
      <p:sp>
        <p:nvSpPr>
          <p:cNvPr id="5" name="Footer Placeholder 4"/>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FFEAB0-993E-494A-8C32-63090088BF02}" type="datetime1">
              <a:rPr lang="en-US" smtClean="0"/>
              <a:t>9/4/2013</a:t>
            </a:fld>
            <a:endParaRPr lang="en-US"/>
          </a:p>
        </p:txBody>
      </p:sp>
      <p:sp>
        <p:nvSpPr>
          <p:cNvPr id="6" name="Footer Placeholder 5"/>
          <p:cNvSpPr>
            <a:spLocks noGrp="1"/>
          </p:cNvSpPr>
          <p:nvPr>
            <p:ph type="ftr" sz="quarter" idx="11"/>
          </p:nvPr>
        </p:nvSpPr>
        <p:spPr/>
        <p:txBody>
          <a:bodyPr/>
          <a:lstStyle/>
          <a:p>
            <a:r>
              <a:rPr lang="en-US" smtClean="0"/>
              <a:t>Stroustrup - Essence - Going Native'13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F650E8-59EF-4094-ADAE-EC9DAD02CA31}" type="datetime1">
              <a:rPr lang="en-US" smtClean="0"/>
              <a:t>9/4/2013</a:t>
            </a:fld>
            <a:endParaRPr lang="en-US"/>
          </a:p>
        </p:txBody>
      </p:sp>
      <p:sp>
        <p:nvSpPr>
          <p:cNvPr id="8" name="Footer Placeholder 7"/>
          <p:cNvSpPr>
            <a:spLocks noGrp="1"/>
          </p:cNvSpPr>
          <p:nvPr>
            <p:ph type="ftr" sz="quarter" idx="11"/>
          </p:nvPr>
        </p:nvSpPr>
        <p:spPr/>
        <p:txBody>
          <a:bodyPr/>
          <a:lstStyle/>
          <a:p>
            <a:r>
              <a:rPr lang="en-US" smtClean="0"/>
              <a:t>Stroustrup - Essence - Going Native'13</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D11DC4-4B5D-420F-ABFD-8347729482AE}" type="datetime1">
              <a:rPr lang="en-US" smtClean="0"/>
              <a:t>9/4/2013</a:t>
            </a:fld>
            <a:endParaRPr lang="en-US"/>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D5EF09-C770-4933-BAB9-6000B8473D52}" type="datetime1">
              <a:rPr lang="en-US" smtClean="0"/>
              <a:t>9/4/2013</a:t>
            </a:fld>
            <a:endParaRPr lang="en-US"/>
          </a:p>
        </p:txBody>
      </p:sp>
      <p:sp>
        <p:nvSpPr>
          <p:cNvPr id="3" name="Footer Placeholder 2"/>
          <p:cNvSpPr>
            <a:spLocks noGrp="1"/>
          </p:cNvSpPr>
          <p:nvPr>
            <p:ph type="ftr" sz="quarter" idx="11"/>
          </p:nvPr>
        </p:nvSpPr>
        <p:spPr/>
        <p:txBody>
          <a:bodyPr/>
          <a:lstStyle/>
          <a:p>
            <a:r>
              <a:rPr lang="en-US" smtClean="0"/>
              <a:t>Stroustrup - Essence - Going Native'13</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A5ABD7-3E56-46D1-B8BE-A5C88B461ABA}" type="datetime1">
              <a:rPr lang="en-US" smtClean="0"/>
              <a:t>9/4/2013</a:t>
            </a:fld>
            <a:endParaRPr lang="en-US"/>
          </a:p>
        </p:txBody>
      </p:sp>
      <p:sp>
        <p:nvSpPr>
          <p:cNvPr id="6" name="Footer Placeholder 5"/>
          <p:cNvSpPr>
            <a:spLocks noGrp="1"/>
          </p:cNvSpPr>
          <p:nvPr>
            <p:ph type="ftr" sz="quarter" idx="11"/>
          </p:nvPr>
        </p:nvSpPr>
        <p:spPr/>
        <p:txBody>
          <a:bodyPr/>
          <a:lstStyle/>
          <a:p>
            <a:r>
              <a:rPr lang="en-US" smtClean="0"/>
              <a:t>Stroustrup - Essence - Going Native'13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2206D-DFF8-45D0-A96D-C6CDA986D672}" type="datetime1">
              <a:rPr lang="en-US" smtClean="0"/>
              <a:t>9/4/2013</a:t>
            </a:fld>
            <a:endParaRPr lang="en-US"/>
          </a:p>
        </p:txBody>
      </p:sp>
      <p:sp>
        <p:nvSpPr>
          <p:cNvPr id="6" name="Footer Placeholder 5"/>
          <p:cNvSpPr>
            <a:spLocks noGrp="1"/>
          </p:cNvSpPr>
          <p:nvPr>
            <p:ph type="ftr" sz="quarter" idx="11"/>
          </p:nvPr>
        </p:nvSpPr>
        <p:spPr/>
        <p:txBody>
          <a:bodyPr/>
          <a:lstStyle/>
          <a:p>
            <a:r>
              <a:rPr lang="en-US" smtClean="0"/>
              <a:t>Stroustrup - Essence - Going Native'13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4BED78-F144-40AC-A788-3ABBF54CA886}" type="datetime1">
              <a:rPr lang="en-US" smtClean="0"/>
              <a:t>9/4/2013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Stroustrup - Essence - Going Native'13</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1470025"/>
          </a:xfrm>
        </p:spPr>
        <p:txBody>
          <a:bodyPr>
            <a:normAutofit/>
          </a:bodyPr>
          <a:lstStyle/>
          <a:p>
            <a:r>
              <a:rPr lang="en-US" dirty="0" smtClean="0"/>
              <a:t>The Essence of C++</a:t>
            </a:r>
            <a:br>
              <a:rPr lang="en-US" dirty="0" smtClean="0"/>
            </a:br>
            <a:r>
              <a:rPr lang="en-US" sz="2400" dirty="0" smtClean="0"/>
              <a:t>with examples in C++84, C++98, C++11, and C++14</a:t>
            </a:r>
            <a:endParaRPr lang="en-US" sz="2800" dirty="0"/>
          </a:p>
        </p:txBody>
      </p:sp>
      <p:sp>
        <p:nvSpPr>
          <p:cNvPr id="3" name="Subtitle 2"/>
          <p:cNvSpPr>
            <a:spLocks noGrp="1"/>
          </p:cNvSpPr>
          <p:nvPr>
            <p:ph type="subTitle" idx="1"/>
          </p:nvPr>
        </p:nvSpPr>
        <p:spPr>
          <a:xfrm>
            <a:off x="1409700" y="3657600"/>
            <a:ext cx="6400800" cy="1385887"/>
          </a:xfrm>
        </p:spPr>
        <p:txBody>
          <a:bodyPr>
            <a:noAutofit/>
          </a:bodyPr>
          <a:lstStyle/>
          <a:p>
            <a:r>
              <a:rPr lang="en-US" sz="2800" dirty="0" smtClean="0"/>
              <a:t>Bjarne Stroustrup</a:t>
            </a:r>
            <a:endParaRPr lang="en-US" sz="2800" dirty="0"/>
          </a:p>
          <a:p>
            <a:r>
              <a:rPr lang="en-US" sz="2400" dirty="0" smtClean="0"/>
              <a:t>Texas A&amp;M University</a:t>
            </a:r>
          </a:p>
          <a:p>
            <a:r>
              <a:rPr lang="en-US" sz="2400" dirty="0" smtClean="0"/>
              <a:t>www.stroustrup.com</a:t>
            </a:r>
          </a:p>
        </p:txBody>
      </p:sp>
      <p:pic>
        <p:nvPicPr>
          <p:cNvPr id="5" name="Picture 4" descr="C:\Users\bs\Pictures\Computers\0508014_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257800"/>
            <a:ext cx="7848600" cy="147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582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t>
            </a:r>
            <a:r>
              <a:rPr lang="en-US" dirty="0" smtClean="0"/>
              <a:t>hat </a:t>
            </a:r>
            <a:r>
              <a:rPr lang="en-US" dirty="0"/>
              <a:t>does C++ offer</a:t>
            </a:r>
            <a:r>
              <a:rPr lang="en-US" dirty="0" smtClean="0"/>
              <a:t>? </a:t>
            </a:r>
            <a:endParaRPr lang="en-US" dirty="0"/>
          </a:p>
        </p:txBody>
      </p:sp>
      <p:sp>
        <p:nvSpPr>
          <p:cNvPr id="3" name="Content Placeholder 2"/>
          <p:cNvSpPr>
            <a:spLocks noGrp="1"/>
          </p:cNvSpPr>
          <p:nvPr>
            <p:ph idx="1"/>
          </p:nvPr>
        </p:nvSpPr>
        <p:spPr/>
        <p:txBody>
          <a:bodyPr>
            <a:normAutofit fontScale="92500" lnSpcReduction="10000"/>
          </a:bodyPr>
          <a:lstStyle/>
          <a:p>
            <a:r>
              <a:rPr lang="en-US" dirty="0"/>
              <a:t>C++ in Four </a:t>
            </a:r>
            <a:r>
              <a:rPr lang="en-US" dirty="0" smtClean="0"/>
              <a:t>slides</a:t>
            </a:r>
          </a:p>
          <a:p>
            <a:pPr lvl="1"/>
            <a:r>
              <a:rPr lang="en-US" dirty="0" smtClean="0"/>
              <a:t>Map to hardware</a:t>
            </a:r>
          </a:p>
          <a:p>
            <a:pPr lvl="1"/>
            <a:r>
              <a:rPr lang="en-US" dirty="0" smtClean="0"/>
              <a:t>Classes</a:t>
            </a:r>
          </a:p>
          <a:p>
            <a:pPr lvl="1"/>
            <a:r>
              <a:rPr lang="en-US" dirty="0" smtClean="0"/>
              <a:t>Inheritance</a:t>
            </a:r>
          </a:p>
          <a:p>
            <a:pPr lvl="1"/>
            <a:r>
              <a:rPr lang="en-US" dirty="0" smtClean="0"/>
              <a:t>Parameterized types</a:t>
            </a:r>
          </a:p>
          <a:p>
            <a:endParaRPr lang="en-US" dirty="0" smtClean="0"/>
          </a:p>
          <a:p>
            <a:endParaRPr lang="en-US" dirty="0"/>
          </a:p>
          <a:p>
            <a:endParaRPr lang="en-US" sz="2600" dirty="0" smtClean="0"/>
          </a:p>
          <a:p>
            <a:r>
              <a:rPr lang="en-US" sz="2800" dirty="0" smtClean="0"/>
              <a:t>If </a:t>
            </a:r>
            <a:r>
              <a:rPr lang="en-US" sz="2800" dirty="0"/>
              <a:t>you understand </a:t>
            </a:r>
            <a:r>
              <a:rPr lang="en-US" sz="2400" b="1" dirty="0"/>
              <a:t>int </a:t>
            </a:r>
            <a:r>
              <a:rPr lang="en-US" sz="2800" dirty="0"/>
              <a:t>and </a:t>
            </a:r>
            <a:r>
              <a:rPr lang="en-US" sz="2400" b="1" dirty="0"/>
              <a:t>vector</a:t>
            </a:r>
            <a:r>
              <a:rPr lang="en-US" sz="2800" dirty="0"/>
              <a:t>, you understand C++</a:t>
            </a:r>
          </a:p>
          <a:p>
            <a:pPr lvl="1"/>
            <a:r>
              <a:rPr lang="en-US" sz="2000" dirty="0"/>
              <a:t>The rest is “details” (</a:t>
            </a:r>
            <a:r>
              <a:rPr lang="en-US" sz="2000" dirty="0" smtClean="0"/>
              <a:t>1,300+ </a:t>
            </a:r>
            <a:r>
              <a:rPr lang="en-US" sz="2000" dirty="0"/>
              <a:t>pages of details)</a:t>
            </a:r>
            <a:endParaRPr lang="en-US" sz="2400"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pic>
        <p:nvPicPr>
          <p:cNvPr id="1026" name="Picture 2" descr="C:\Users\bs\Desktop\Tour\Tour_C++_3_cov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400" y="1295400"/>
            <a:ext cx="3015292" cy="378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848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457200" y="1219200"/>
            <a:ext cx="8229600" cy="5105400"/>
          </a:xfrm>
        </p:spPr>
        <p:txBody>
          <a:bodyPr>
            <a:normAutofit/>
          </a:bodyPr>
          <a:lstStyle/>
          <a:p>
            <a:r>
              <a:rPr lang="en-US" sz="2400" dirty="0"/>
              <a:t>Primitive operations =&gt; instructions</a:t>
            </a:r>
          </a:p>
          <a:p>
            <a:pPr lvl="1"/>
            <a:r>
              <a:rPr lang="en-US" sz="2000" dirty="0"/>
              <a:t>+, %, -&gt;, [], (), </a:t>
            </a:r>
            <a:r>
              <a:rPr lang="en-US" sz="2000" dirty="0" smtClean="0"/>
              <a:t>…</a:t>
            </a:r>
            <a:endParaRPr lang="en-US" sz="2400" dirty="0" smtClean="0"/>
          </a:p>
          <a:p>
            <a:pPr lvl="6"/>
            <a:r>
              <a:rPr lang="en-US" b="1" dirty="0" smtClean="0"/>
              <a:t>int</a:t>
            </a:r>
            <a:r>
              <a:rPr lang="en-US" dirty="0" smtClean="0"/>
              <a:t>, double, complex&lt;double&gt;, Date, …</a:t>
            </a:r>
          </a:p>
          <a:p>
            <a:pPr lvl="6"/>
            <a:endParaRPr lang="en-US" sz="1800" dirty="0"/>
          </a:p>
          <a:p>
            <a:pPr lvl="6"/>
            <a:r>
              <a:rPr lang="en-US" b="1" dirty="0" smtClean="0"/>
              <a:t>vector</a:t>
            </a:r>
            <a:r>
              <a:rPr lang="en-US" dirty="0" smtClean="0"/>
              <a:t>, string, thread, Matrix, …</a:t>
            </a:r>
          </a:p>
          <a:p>
            <a:pPr lvl="6"/>
            <a:endParaRPr lang="en-US" dirty="0"/>
          </a:p>
          <a:p>
            <a:pPr marL="2743200" lvl="6" indent="0">
              <a:buNone/>
            </a:pPr>
            <a:endParaRPr lang="en-US" dirty="0" smtClean="0"/>
          </a:p>
          <a:p>
            <a:r>
              <a:rPr lang="en-US" sz="2400" dirty="0" smtClean="0"/>
              <a:t>Objects can be composed by simple concatenation:</a:t>
            </a:r>
          </a:p>
          <a:p>
            <a:pPr lvl="1"/>
            <a:r>
              <a:rPr lang="en-US" sz="2000" dirty="0" smtClean="0"/>
              <a:t>Arrays</a:t>
            </a:r>
          </a:p>
          <a:p>
            <a:pPr lvl="1"/>
            <a:r>
              <a:rPr lang="en-US" sz="2000" dirty="0" smtClean="0"/>
              <a:t>Classes/</a:t>
            </a:r>
            <a:r>
              <a:rPr lang="en-US" sz="2000" dirty="0" err="1" smtClean="0"/>
              <a:t>structs</a:t>
            </a:r>
            <a:endParaRPr lang="en-US" sz="2000" dirty="0" smtClean="0"/>
          </a:p>
          <a:p>
            <a:pPr lvl="1"/>
            <a:endParaRPr lang="en-US" sz="2100" dirty="0"/>
          </a:p>
          <a:p>
            <a:pPr lvl="1"/>
            <a:endParaRPr lang="en-US" sz="2100" dirty="0" smtClean="0"/>
          </a:p>
          <a:p>
            <a:endParaRPr lang="en-US" sz="2800" dirty="0" smtClean="0"/>
          </a:p>
        </p:txBody>
      </p:sp>
      <p:sp>
        <p:nvSpPr>
          <p:cNvPr id="2" name="Title 1"/>
          <p:cNvSpPr>
            <a:spLocks noGrp="1"/>
          </p:cNvSpPr>
          <p:nvPr>
            <p:ph type="title"/>
          </p:nvPr>
        </p:nvSpPr>
        <p:spPr/>
        <p:txBody>
          <a:bodyPr/>
          <a:lstStyle/>
          <a:p>
            <a:r>
              <a:rPr lang="en-US" dirty="0" smtClean="0"/>
              <a:t>Map to Hardware</a:t>
            </a:r>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TextBox 4"/>
          <p:cNvSpPr txBox="1"/>
          <p:nvPr/>
        </p:nvSpPr>
        <p:spPr>
          <a:xfrm>
            <a:off x="1905000" y="2133600"/>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value</a:t>
            </a:r>
            <a:endParaRPr lang="en-US" dirty="0"/>
          </a:p>
        </p:txBody>
      </p:sp>
      <p:sp>
        <p:nvSpPr>
          <p:cNvPr id="7" name="TextBox 6"/>
          <p:cNvSpPr txBox="1"/>
          <p:nvPr/>
        </p:nvSpPr>
        <p:spPr>
          <a:xfrm>
            <a:off x="1905000" y="2743200"/>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handle</a:t>
            </a:r>
            <a:endParaRPr lang="en-US" dirty="0"/>
          </a:p>
        </p:txBody>
      </p:sp>
      <p:cxnSp>
        <p:nvCxnSpPr>
          <p:cNvPr id="12" name="Straight Arrow Connector 11"/>
          <p:cNvCxnSpPr>
            <a:stCxn id="7" idx="3"/>
            <a:endCxn id="17" idx="1"/>
          </p:cNvCxnSpPr>
          <p:nvPr/>
        </p:nvCxnSpPr>
        <p:spPr>
          <a:xfrm>
            <a:off x="2743200" y="2927866"/>
            <a:ext cx="762000" cy="6506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05200" y="3393817"/>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value</a:t>
            </a:r>
            <a:endParaRPr lang="en-US" dirty="0"/>
          </a:p>
        </p:txBody>
      </p:sp>
      <p:sp>
        <p:nvSpPr>
          <p:cNvPr id="19" name="TextBox 18"/>
          <p:cNvSpPr txBox="1"/>
          <p:nvPr/>
        </p:nvSpPr>
        <p:spPr>
          <a:xfrm>
            <a:off x="4419600" y="4681061"/>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value</a:t>
            </a:r>
            <a:endParaRPr lang="en-US" dirty="0"/>
          </a:p>
        </p:txBody>
      </p:sp>
      <p:sp>
        <p:nvSpPr>
          <p:cNvPr id="20" name="TextBox 19"/>
          <p:cNvSpPr txBox="1"/>
          <p:nvPr/>
        </p:nvSpPr>
        <p:spPr>
          <a:xfrm>
            <a:off x="4419600" y="5059918"/>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value</a:t>
            </a:r>
            <a:endParaRPr lang="en-US" dirty="0"/>
          </a:p>
        </p:txBody>
      </p:sp>
      <p:sp>
        <p:nvSpPr>
          <p:cNvPr id="22" name="TextBox 21"/>
          <p:cNvSpPr txBox="1"/>
          <p:nvPr/>
        </p:nvSpPr>
        <p:spPr>
          <a:xfrm>
            <a:off x="5943600" y="4681061"/>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handle</a:t>
            </a:r>
            <a:endParaRPr lang="en-US" dirty="0"/>
          </a:p>
        </p:txBody>
      </p:sp>
      <p:sp>
        <p:nvSpPr>
          <p:cNvPr id="23" name="TextBox 22"/>
          <p:cNvSpPr txBox="1"/>
          <p:nvPr/>
        </p:nvSpPr>
        <p:spPr>
          <a:xfrm>
            <a:off x="5943600" y="5050393"/>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handle</a:t>
            </a:r>
            <a:endParaRPr lang="en-US" dirty="0"/>
          </a:p>
        </p:txBody>
      </p:sp>
      <p:sp>
        <p:nvSpPr>
          <p:cNvPr id="24" name="TextBox 23"/>
          <p:cNvSpPr txBox="1"/>
          <p:nvPr/>
        </p:nvSpPr>
        <p:spPr>
          <a:xfrm>
            <a:off x="7677150" y="4875252"/>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value</a:t>
            </a:r>
            <a:endParaRPr lang="en-US" dirty="0"/>
          </a:p>
        </p:txBody>
      </p:sp>
      <p:sp>
        <p:nvSpPr>
          <p:cNvPr id="25" name="TextBox 24"/>
          <p:cNvSpPr txBox="1"/>
          <p:nvPr/>
        </p:nvSpPr>
        <p:spPr>
          <a:xfrm>
            <a:off x="7696200" y="5505450"/>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value</a:t>
            </a:r>
            <a:endParaRPr lang="en-US" dirty="0"/>
          </a:p>
        </p:txBody>
      </p:sp>
      <p:cxnSp>
        <p:nvCxnSpPr>
          <p:cNvPr id="26" name="Straight Arrow Connector 25"/>
          <p:cNvCxnSpPr>
            <a:stCxn id="22" idx="3"/>
            <a:endCxn id="24" idx="1"/>
          </p:cNvCxnSpPr>
          <p:nvPr/>
        </p:nvCxnSpPr>
        <p:spPr>
          <a:xfrm>
            <a:off x="6781800" y="4865727"/>
            <a:ext cx="895350" cy="194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3"/>
            <a:endCxn id="25" idx="1"/>
          </p:cNvCxnSpPr>
          <p:nvPr/>
        </p:nvCxnSpPr>
        <p:spPr>
          <a:xfrm>
            <a:off x="6781800" y="5235059"/>
            <a:ext cx="914400" cy="4550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129654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Documents and Settings\bs\My Documents\My Pictures\Computer Science\c++love.PNG"/>
          <p:cNvPicPr>
            <a:picLocks noChangeAspect="1" noChangeArrowheads="1"/>
          </p:cNvPicPr>
          <p:nvPr/>
        </p:nvPicPr>
        <p:blipFill>
          <a:blip r:embed="rId2" cstate="print"/>
          <a:srcRect/>
          <a:stretch>
            <a:fillRect/>
          </a:stretch>
        </p:blipFill>
        <p:spPr bwMode="auto">
          <a:xfrm>
            <a:off x="6477000" y="2895600"/>
            <a:ext cx="2895600" cy="3033122"/>
          </a:xfrm>
          <a:prstGeom prst="rect">
            <a:avLst/>
          </a:prstGeom>
          <a:noFill/>
        </p:spPr>
      </p:pic>
      <p:sp>
        <p:nvSpPr>
          <p:cNvPr id="2" name="Title 1"/>
          <p:cNvSpPr>
            <a:spLocks noGrp="1"/>
          </p:cNvSpPr>
          <p:nvPr>
            <p:ph type="title"/>
          </p:nvPr>
        </p:nvSpPr>
        <p:spPr/>
        <p:txBody>
          <a:bodyPr/>
          <a:lstStyle/>
          <a:p>
            <a:r>
              <a:rPr lang="en-US" dirty="0" smtClean="0"/>
              <a:t>Classes: Construction/Destruction</a:t>
            </a:r>
            <a:endParaRPr lang="en-US" dirty="0"/>
          </a:p>
        </p:txBody>
      </p:sp>
      <p:sp>
        <p:nvSpPr>
          <p:cNvPr id="3" name="Content Placeholder 2"/>
          <p:cNvSpPr>
            <a:spLocks noGrp="1"/>
          </p:cNvSpPr>
          <p:nvPr>
            <p:ph idx="1"/>
          </p:nvPr>
        </p:nvSpPr>
        <p:spPr>
          <a:xfrm>
            <a:off x="457200" y="1676400"/>
            <a:ext cx="8229600" cy="4953000"/>
          </a:xfrm>
        </p:spPr>
        <p:txBody>
          <a:bodyPr>
            <a:normAutofit/>
          </a:bodyPr>
          <a:lstStyle/>
          <a:p>
            <a:r>
              <a:rPr lang="en-US" sz="2400" dirty="0" smtClean="0"/>
              <a:t>From the first week of “C with Classes” (1979)</a:t>
            </a:r>
          </a:p>
          <a:p>
            <a:endParaRPr lang="en-US" sz="1000" dirty="0" smtClean="0"/>
          </a:p>
          <a:p>
            <a:pPr marL="400050" lvl="1" indent="0">
              <a:buNone/>
            </a:pPr>
            <a:r>
              <a:rPr lang="en-US" sz="2000" b="1" dirty="0" smtClean="0"/>
              <a:t>class X {		// </a:t>
            </a:r>
            <a:r>
              <a:rPr lang="en-US" sz="2000" i="1" dirty="0" smtClean="0"/>
              <a:t>user-defined type</a:t>
            </a:r>
          </a:p>
          <a:p>
            <a:pPr marL="400050" lvl="1" indent="0">
              <a:buNone/>
            </a:pPr>
            <a:r>
              <a:rPr lang="en-US" sz="2000" b="1" dirty="0" smtClean="0"/>
              <a:t>public:	// </a:t>
            </a:r>
            <a:r>
              <a:rPr lang="en-US" sz="2000" i="1" dirty="0" smtClean="0"/>
              <a:t>interface</a:t>
            </a:r>
          </a:p>
          <a:p>
            <a:pPr marL="400050" lvl="1" indent="0">
              <a:buNone/>
            </a:pPr>
            <a:r>
              <a:rPr lang="en-US" sz="2000" b="1" dirty="0"/>
              <a:t>	</a:t>
            </a:r>
            <a:r>
              <a:rPr lang="en-US" sz="2000" b="1" dirty="0" smtClean="0"/>
              <a:t>X(Something);	// </a:t>
            </a:r>
            <a:r>
              <a:rPr lang="en-US" sz="2000" i="1" dirty="0" smtClean="0"/>
              <a:t>constructor from Something</a:t>
            </a:r>
          </a:p>
          <a:p>
            <a:pPr marL="400050" lvl="1" indent="0">
              <a:buNone/>
            </a:pPr>
            <a:r>
              <a:rPr lang="en-US" sz="2000" b="1" dirty="0"/>
              <a:t>	</a:t>
            </a:r>
            <a:r>
              <a:rPr lang="en-US" sz="2000" b="1" dirty="0" smtClean="0"/>
              <a:t>~X();		// </a:t>
            </a:r>
            <a:r>
              <a:rPr lang="en-US" sz="2000" i="1" dirty="0" smtClean="0"/>
              <a:t>destructor</a:t>
            </a:r>
          </a:p>
          <a:p>
            <a:pPr marL="400050" lvl="1" indent="0">
              <a:buNone/>
            </a:pPr>
            <a:r>
              <a:rPr lang="en-US" sz="2000" b="1" dirty="0"/>
              <a:t>	</a:t>
            </a:r>
            <a:r>
              <a:rPr lang="en-US" sz="2000" b="1" dirty="0" smtClean="0"/>
              <a:t>// </a:t>
            </a:r>
            <a:r>
              <a:rPr lang="en-US" sz="2000" i="1" dirty="0" smtClean="0"/>
              <a:t>…</a:t>
            </a:r>
          </a:p>
          <a:p>
            <a:pPr marL="400050" lvl="1" indent="0">
              <a:buNone/>
            </a:pPr>
            <a:r>
              <a:rPr lang="en-US" sz="2000" b="1" dirty="0" smtClean="0"/>
              <a:t>private: 	// </a:t>
            </a:r>
            <a:r>
              <a:rPr lang="en-US" sz="2000" i="1" dirty="0" smtClean="0"/>
              <a:t>implementation</a:t>
            </a:r>
          </a:p>
          <a:p>
            <a:pPr marL="400050" lvl="1" indent="0">
              <a:buNone/>
            </a:pPr>
            <a:r>
              <a:rPr lang="en-US" sz="2000" i="1" dirty="0"/>
              <a:t>	</a:t>
            </a:r>
            <a:r>
              <a:rPr lang="en-US" sz="2000" b="1" dirty="0" smtClean="0"/>
              <a:t>//</a:t>
            </a:r>
            <a:r>
              <a:rPr lang="en-US" sz="2000" i="1" dirty="0" smtClean="0"/>
              <a:t> …</a:t>
            </a:r>
          </a:p>
          <a:p>
            <a:pPr marL="400050" lvl="1" indent="0">
              <a:buNone/>
            </a:pPr>
            <a:r>
              <a:rPr lang="en-US" sz="2000" b="1" dirty="0" smtClean="0"/>
              <a:t>};</a:t>
            </a:r>
          </a:p>
          <a:p>
            <a:pPr marL="400050" lvl="1" indent="0">
              <a:buNone/>
            </a:pPr>
            <a:endParaRPr lang="en-US" sz="1000" b="1" dirty="0"/>
          </a:p>
          <a:p>
            <a:pPr marL="0" indent="0">
              <a:buNone/>
            </a:pPr>
            <a:r>
              <a:rPr lang="en-US" sz="2400" dirty="0" smtClean="0"/>
              <a:t>“A constructor establishes the environment for the members to run in; the destructor reverses its actions.”</a:t>
            </a:r>
            <a:endParaRPr lang="en-US" sz="24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283442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Classes and Inheritance</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Insulate the user from the implementation</a:t>
            </a:r>
          </a:p>
          <a:p>
            <a:pPr marL="457200" lvl="1" indent="0">
              <a:buNone/>
            </a:pPr>
            <a:r>
              <a:rPr lang="en-US" sz="2000" b="1" dirty="0" err="1" smtClean="0"/>
              <a:t>struct</a:t>
            </a:r>
            <a:r>
              <a:rPr lang="en-US" sz="2000" b="1" dirty="0" smtClean="0"/>
              <a:t> Device {			// </a:t>
            </a:r>
            <a:r>
              <a:rPr lang="en-US" sz="2000" i="1" dirty="0" smtClean="0"/>
              <a:t>abstract class</a:t>
            </a:r>
          </a:p>
          <a:p>
            <a:pPr marL="457200" lvl="1" indent="0">
              <a:buNone/>
            </a:pPr>
            <a:r>
              <a:rPr lang="en-US" sz="2000" b="1" dirty="0"/>
              <a:t>	</a:t>
            </a:r>
            <a:r>
              <a:rPr lang="en-US" sz="2000" b="1" dirty="0" smtClean="0"/>
              <a:t>virtual int put(const char*) = 0;	// </a:t>
            </a:r>
            <a:r>
              <a:rPr lang="en-US" sz="2000" i="1" dirty="0" smtClean="0"/>
              <a:t>pure virtual function</a:t>
            </a:r>
          </a:p>
          <a:p>
            <a:pPr marL="457200" lvl="1" indent="0">
              <a:buNone/>
            </a:pPr>
            <a:r>
              <a:rPr lang="en-US" sz="2000" b="1" dirty="0"/>
              <a:t>	</a:t>
            </a:r>
            <a:r>
              <a:rPr lang="en-US" sz="2000" b="1" dirty="0" smtClean="0"/>
              <a:t>virtual int get(const char*) = 0;</a:t>
            </a:r>
          </a:p>
          <a:p>
            <a:pPr marL="457200" lvl="1" indent="0">
              <a:buNone/>
            </a:pPr>
            <a:r>
              <a:rPr lang="en-US" sz="2000" b="1" dirty="0" smtClean="0"/>
              <a:t>};</a:t>
            </a:r>
          </a:p>
          <a:p>
            <a:r>
              <a:rPr lang="en-US" sz="2400" dirty="0" smtClean="0"/>
              <a:t>No data members, all data in derived classes</a:t>
            </a:r>
          </a:p>
          <a:p>
            <a:pPr lvl="1"/>
            <a:r>
              <a:rPr lang="en-US" sz="2200" dirty="0" smtClean="0"/>
              <a:t>“not brittle”</a:t>
            </a:r>
          </a:p>
          <a:p>
            <a:r>
              <a:rPr lang="en-US" sz="2400" dirty="0" smtClean="0"/>
              <a:t>Manipulate through </a:t>
            </a:r>
            <a:r>
              <a:rPr lang="en-US" sz="2400" smtClean="0"/>
              <a:t>pointer </a:t>
            </a:r>
            <a:r>
              <a:rPr lang="en-US" sz="2400" smtClean="0"/>
              <a:t>or </a:t>
            </a:r>
            <a:r>
              <a:rPr lang="en-US" sz="2400" dirty="0" smtClean="0"/>
              <a:t>reference</a:t>
            </a:r>
          </a:p>
          <a:p>
            <a:pPr lvl="1"/>
            <a:r>
              <a:rPr lang="en-US" sz="2000" dirty="0" smtClean="0"/>
              <a:t>Typically allocated on the free store (“dynamic memory”)</a:t>
            </a:r>
          </a:p>
          <a:p>
            <a:pPr lvl="1"/>
            <a:r>
              <a:rPr lang="en-US" sz="2000" dirty="0" smtClean="0"/>
              <a:t>Typically requires some form of lifetime management (use resource handles)</a:t>
            </a:r>
          </a:p>
          <a:p>
            <a:r>
              <a:rPr lang="en-US" sz="2400" dirty="0" smtClean="0"/>
              <a:t>Is the root of a hierarchy of derived classes</a:t>
            </a:r>
          </a:p>
          <a:p>
            <a:pPr marL="457200" lvl="1" indent="0">
              <a:buNone/>
            </a:pPr>
            <a:endParaRPr lang="en-US" dirty="0" smtClean="0"/>
          </a:p>
          <a:p>
            <a:pPr marL="457200" lvl="1" indent="0">
              <a:buNone/>
            </a:pPr>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408510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Parameterized Types and Classes</a:t>
            </a:r>
            <a:endParaRPr lang="en-US" dirty="0"/>
          </a:p>
        </p:txBody>
      </p:sp>
      <p:sp>
        <p:nvSpPr>
          <p:cNvPr id="3" name="Content Placeholder 2"/>
          <p:cNvSpPr>
            <a:spLocks noGrp="1"/>
          </p:cNvSpPr>
          <p:nvPr>
            <p:ph idx="1"/>
          </p:nvPr>
        </p:nvSpPr>
        <p:spPr>
          <a:xfrm>
            <a:off x="457200" y="1600200"/>
            <a:ext cx="8534400" cy="4525963"/>
          </a:xfrm>
        </p:spPr>
        <p:txBody>
          <a:bodyPr>
            <a:normAutofit/>
          </a:bodyPr>
          <a:lstStyle/>
          <a:p>
            <a:r>
              <a:rPr lang="en-US" sz="2400" dirty="0" smtClean="0"/>
              <a:t>Templates</a:t>
            </a:r>
          </a:p>
          <a:p>
            <a:pPr lvl="1"/>
            <a:r>
              <a:rPr lang="en-US" sz="2000" dirty="0" smtClean="0"/>
              <a:t>Essential: Support for generic programming</a:t>
            </a:r>
          </a:p>
          <a:p>
            <a:pPr lvl="1"/>
            <a:r>
              <a:rPr lang="en-US" sz="2000" dirty="0" smtClean="0"/>
              <a:t>Secondary: Support for compile-time computation</a:t>
            </a:r>
          </a:p>
          <a:p>
            <a:pPr marL="457200" lvl="1" indent="0">
              <a:buNone/>
            </a:pPr>
            <a:r>
              <a:rPr lang="en-US" sz="1800" b="1" dirty="0" smtClean="0"/>
              <a:t>template&lt;typename T&gt;</a:t>
            </a:r>
          </a:p>
          <a:p>
            <a:pPr marL="457200" lvl="1" indent="0">
              <a:buNone/>
            </a:pPr>
            <a:r>
              <a:rPr lang="en-US" sz="1800" b="1" dirty="0" smtClean="0"/>
              <a:t>class </a:t>
            </a:r>
            <a:r>
              <a:rPr lang="en-US" sz="1800" b="1" dirty="0" smtClean="0"/>
              <a:t>vector { /* </a:t>
            </a:r>
            <a:r>
              <a:rPr lang="en-US" sz="1800" i="1" dirty="0" smtClean="0"/>
              <a:t>… </a:t>
            </a:r>
            <a:r>
              <a:rPr lang="en-US" sz="1800" b="1" dirty="0" smtClean="0"/>
              <a:t>*/ };		// </a:t>
            </a:r>
            <a:r>
              <a:rPr lang="en-US" sz="1800" i="1" dirty="0" smtClean="0"/>
              <a:t>a generic type</a:t>
            </a:r>
          </a:p>
          <a:p>
            <a:pPr marL="457200" lvl="1" indent="0">
              <a:buNone/>
            </a:pPr>
            <a:endParaRPr lang="en-US" sz="1800" b="1" dirty="0"/>
          </a:p>
          <a:p>
            <a:pPr marL="457200" lvl="1" indent="0">
              <a:buNone/>
            </a:pPr>
            <a:r>
              <a:rPr lang="en-US" sz="1800" b="1" dirty="0" smtClean="0"/>
              <a:t>vector&lt;double&gt; constants = {</a:t>
            </a:r>
            <a:r>
              <a:rPr lang="en-US" sz="1800" b="1" dirty="0"/>
              <a:t>3.14159265359</a:t>
            </a:r>
            <a:r>
              <a:rPr lang="en-US" sz="1800" b="1" dirty="0" smtClean="0"/>
              <a:t>, 2.54, 1, 6.62606957E-34, };	// </a:t>
            </a:r>
            <a:r>
              <a:rPr lang="en-US" sz="1800" i="1" dirty="0" smtClean="0"/>
              <a:t>a use</a:t>
            </a:r>
          </a:p>
          <a:p>
            <a:pPr marL="457200" lvl="1" indent="0">
              <a:buNone/>
            </a:pPr>
            <a:endParaRPr lang="en-US" sz="1800" b="1" dirty="0" smtClean="0"/>
          </a:p>
          <a:p>
            <a:pPr marL="457200" lvl="1" indent="0">
              <a:buNone/>
            </a:pPr>
            <a:endParaRPr lang="en-US" sz="1800" b="1" dirty="0"/>
          </a:p>
          <a:p>
            <a:pPr marL="457200" lvl="1" indent="0">
              <a:buNone/>
            </a:pPr>
            <a:r>
              <a:rPr lang="en-US" sz="1800" b="1" dirty="0" smtClean="0"/>
              <a:t>template&lt;typename C&gt;</a:t>
            </a:r>
          </a:p>
          <a:p>
            <a:pPr marL="457200" lvl="1" indent="0">
              <a:buNone/>
            </a:pPr>
            <a:r>
              <a:rPr lang="en-US" sz="1800" b="1" dirty="0" smtClean="0"/>
              <a:t>void sort (</a:t>
            </a:r>
            <a:r>
              <a:rPr lang="en-US" sz="1800" b="1" dirty="0" err="1" smtClean="0"/>
              <a:t>Cont</a:t>
            </a:r>
            <a:r>
              <a:rPr lang="en-US" sz="1800" b="1" dirty="0" smtClean="0"/>
              <a:t>&amp; c) { /* </a:t>
            </a:r>
            <a:r>
              <a:rPr lang="en-US" sz="1800" i="1" dirty="0" smtClean="0"/>
              <a:t>…</a:t>
            </a:r>
            <a:r>
              <a:rPr lang="en-US" sz="1800" b="1" dirty="0" smtClean="0"/>
              <a:t> */ }	// </a:t>
            </a:r>
            <a:r>
              <a:rPr lang="en-US" sz="1800" i="1" dirty="0" smtClean="0"/>
              <a:t>a generic function</a:t>
            </a:r>
          </a:p>
          <a:p>
            <a:pPr marL="457200" lvl="1" indent="0">
              <a:buNone/>
            </a:pPr>
            <a:endParaRPr lang="en-US" sz="1800" b="1" dirty="0" smtClean="0"/>
          </a:p>
          <a:p>
            <a:pPr marL="457200" lvl="1" indent="0">
              <a:buNone/>
            </a:pPr>
            <a:r>
              <a:rPr lang="en-US" sz="1800" b="1" dirty="0" smtClean="0"/>
              <a:t>sort(constants);		// </a:t>
            </a:r>
            <a:r>
              <a:rPr lang="en-US" sz="1800" i="1" dirty="0" smtClean="0"/>
              <a:t>a use</a:t>
            </a:r>
            <a:endParaRPr lang="en-US" sz="1800" i="1"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909949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cache.bmwusa.com/cosy.arox?pov=frontside&amp;brand=WBBM&amp;vehicle=136B&amp;client=byo&amp;paint=P0A82&amp;fabric=FNAEX&amp;sa=S01CC,S0223,S02FG,S0302,S0322,S03AG,S0403,S04UR,S0508,S0524,S05A1&amp;date=20130227&amp;bkgnd=grayro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600" y="4724399"/>
            <a:ext cx="4579936" cy="1962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Not C++ (fundamental)</a:t>
            </a:r>
            <a:endParaRPr lang="en-US" dirty="0"/>
          </a:p>
        </p:txBody>
      </p:sp>
      <p:sp>
        <p:nvSpPr>
          <p:cNvPr id="3" name="Content Placeholder 2"/>
          <p:cNvSpPr>
            <a:spLocks noGrp="1"/>
          </p:cNvSpPr>
          <p:nvPr>
            <p:ph idx="1"/>
          </p:nvPr>
        </p:nvSpPr>
        <p:spPr/>
        <p:txBody>
          <a:bodyPr/>
          <a:lstStyle/>
          <a:p>
            <a:r>
              <a:rPr lang="en-US" sz="2400" dirty="0" smtClean="0"/>
              <a:t>No crucial dependence on a garbage collector</a:t>
            </a:r>
          </a:p>
          <a:p>
            <a:pPr lvl="1"/>
            <a:r>
              <a:rPr lang="en-US" sz="2000" dirty="0" smtClean="0"/>
              <a:t>GC is a last and imperfect resort</a:t>
            </a:r>
          </a:p>
          <a:p>
            <a:r>
              <a:rPr lang="en-US" sz="2400" dirty="0" smtClean="0"/>
              <a:t>No guaranteed type safety</a:t>
            </a:r>
          </a:p>
          <a:p>
            <a:pPr lvl="1"/>
            <a:r>
              <a:rPr lang="en-US" sz="2000" dirty="0" smtClean="0"/>
              <a:t>Not for all constructs</a:t>
            </a:r>
          </a:p>
          <a:p>
            <a:pPr lvl="1"/>
            <a:r>
              <a:rPr lang="en-US" sz="2000" dirty="0" smtClean="0"/>
              <a:t>C compatibility, history, pointers/arrays, unions, casts, …</a:t>
            </a:r>
          </a:p>
          <a:p>
            <a:r>
              <a:rPr lang="en-US" sz="2400" dirty="0" smtClean="0"/>
              <a:t>No virtual machine</a:t>
            </a:r>
          </a:p>
          <a:p>
            <a:pPr lvl="1"/>
            <a:r>
              <a:rPr lang="en-US" sz="2000" dirty="0" smtClean="0"/>
              <a:t>For many reasons, we often want to run on the real machine</a:t>
            </a:r>
          </a:p>
          <a:p>
            <a:pPr lvl="1"/>
            <a:r>
              <a:rPr lang="en-US" sz="2000" dirty="0" smtClean="0"/>
              <a:t>You can run on a virtual machine (or in a sandbox) if you want to</a:t>
            </a:r>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583715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C++ (market realities)</a:t>
            </a:r>
            <a:endParaRPr lang="en-US" dirty="0"/>
          </a:p>
        </p:txBody>
      </p:sp>
      <p:sp>
        <p:nvSpPr>
          <p:cNvPr id="3" name="Content Placeholder 2"/>
          <p:cNvSpPr>
            <a:spLocks noGrp="1"/>
          </p:cNvSpPr>
          <p:nvPr>
            <p:ph idx="1"/>
          </p:nvPr>
        </p:nvSpPr>
        <p:spPr/>
        <p:txBody>
          <a:bodyPr>
            <a:normAutofit/>
          </a:bodyPr>
          <a:lstStyle/>
          <a:p>
            <a:r>
              <a:rPr lang="en-US" sz="2400" dirty="0" smtClean="0"/>
              <a:t>No huge “standard” library</a:t>
            </a:r>
          </a:p>
          <a:p>
            <a:pPr lvl="1"/>
            <a:r>
              <a:rPr lang="en-US" sz="2000" dirty="0" smtClean="0"/>
              <a:t>No owner</a:t>
            </a:r>
          </a:p>
          <a:p>
            <a:pPr lvl="2"/>
            <a:r>
              <a:rPr lang="en-US" sz="1800" dirty="0" smtClean="0"/>
              <a:t>To produce “free” libraries to ensure market share</a:t>
            </a:r>
          </a:p>
          <a:p>
            <a:pPr lvl="1"/>
            <a:r>
              <a:rPr lang="en-US" sz="2000" dirty="0" smtClean="0"/>
              <a:t>No central authority</a:t>
            </a:r>
          </a:p>
          <a:p>
            <a:pPr lvl="2"/>
            <a:r>
              <a:rPr lang="en-US" sz="1800" dirty="0" smtClean="0"/>
              <a:t>To approve, reject, and help integration of libraries</a:t>
            </a:r>
          </a:p>
          <a:p>
            <a:r>
              <a:rPr lang="en-US" sz="2400" dirty="0" smtClean="0"/>
              <a:t>No standard</a:t>
            </a:r>
          </a:p>
          <a:p>
            <a:pPr lvl="1"/>
            <a:r>
              <a:rPr lang="en-US" sz="2000" dirty="0" smtClean="0"/>
              <a:t>Graphics/GUI</a:t>
            </a:r>
          </a:p>
          <a:p>
            <a:pPr lvl="2"/>
            <a:r>
              <a:rPr lang="en-US" sz="1800" dirty="0" smtClean="0"/>
              <a:t>Competing frameworks</a:t>
            </a:r>
          </a:p>
          <a:p>
            <a:pPr lvl="1"/>
            <a:r>
              <a:rPr lang="en-US" sz="2000" dirty="0" smtClean="0"/>
              <a:t>XML support</a:t>
            </a:r>
          </a:p>
          <a:p>
            <a:pPr lvl="1"/>
            <a:r>
              <a:rPr lang="en-US" sz="2000" dirty="0" smtClean="0"/>
              <a:t>Web support</a:t>
            </a:r>
          </a:p>
          <a:p>
            <a:pPr lvl="1"/>
            <a:r>
              <a:rPr lang="en-US" sz="2000" dirty="0" smtClean="0"/>
              <a:t>…</a:t>
            </a:r>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pic>
        <p:nvPicPr>
          <p:cNvPr id="5" name="Picture 2"/>
          <p:cNvPicPr>
            <a:picLocks noChangeAspect="1" noChangeArrowheads="1"/>
          </p:cNvPicPr>
          <p:nvPr/>
        </p:nvPicPr>
        <p:blipFill>
          <a:blip r:embed="rId2" cstate="print"/>
          <a:srcRect/>
          <a:stretch>
            <a:fillRect/>
          </a:stretch>
        </p:blipFill>
        <p:spPr bwMode="auto">
          <a:xfrm>
            <a:off x="6400800" y="3388892"/>
            <a:ext cx="2542985" cy="330871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6306834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Management</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pic>
        <p:nvPicPr>
          <p:cNvPr id="1026" name="Picture 2" descr="E:\My Pictures\2013\2013_07_06 Besancon\P70609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524000"/>
            <a:ext cx="6298371"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1565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management</a:t>
            </a:r>
            <a:endParaRPr lang="en-US" dirty="0"/>
          </a:p>
        </p:txBody>
      </p:sp>
      <p:sp>
        <p:nvSpPr>
          <p:cNvPr id="3" name="Content Placeholder 2"/>
          <p:cNvSpPr>
            <a:spLocks noGrp="1"/>
          </p:cNvSpPr>
          <p:nvPr>
            <p:ph idx="1"/>
          </p:nvPr>
        </p:nvSpPr>
        <p:spPr>
          <a:xfrm>
            <a:off x="457200" y="1219200"/>
            <a:ext cx="8229600" cy="5410200"/>
          </a:xfrm>
        </p:spPr>
        <p:txBody>
          <a:bodyPr>
            <a:normAutofit fontScale="85000" lnSpcReduction="20000"/>
          </a:bodyPr>
          <a:lstStyle/>
          <a:p>
            <a:r>
              <a:rPr lang="en-US" sz="2800" dirty="0" smtClean="0"/>
              <a:t>A resource should be owned by a “handle”</a:t>
            </a:r>
          </a:p>
          <a:p>
            <a:pPr lvl="1"/>
            <a:r>
              <a:rPr lang="en-US" sz="2400" dirty="0" smtClean="0"/>
              <a:t>A “handle” should present a well-defined and useful abstraction</a:t>
            </a:r>
          </a:p>
          <a:p>
            <a:pPr lvl="2"/>
            <a:r>
              <a:rPr lang="en-US" sz="2100" dirty="0" smtClean="0"/>
              <a:t>E.g. a vector, string, file, thread</a:t>
            </a:r>
          </a:p>
          <a:p>
            <a:r>
              <a:rPr lang="en-US" sz="2800" dirty="0" smtClean="0"/>
              <a:t>Use constructors and a destructor</a:t>
            </a:r>
          </a:p>
          <a:p>
            <a:pPr marL="457200" lvl="1" indent="0">
              <a:buNone/>
            </a:pPr>
            <a:r>
              <a:rPr lang="en-US" sz="2100" b="1" dirty="0" smtClean="0"/>
              <a:t>class Vector {			       // </a:t>
            </a:r>
            <a:r>
              <a:rPr lang="en-US" sz="2100" i="1" dirty="0" smtClean="0"/>
              <a:t>vector of doubles</a:t>
            </a:r>
          </a:p>
          <a:p>
            <a:pPr marL="457200" lvl="1" indent="0">
              <a:buNone/>
            </a:pPr>
            <a:r>
              <a:rPr lang="en-US" sz="2100" b="1" dirty="0"/>
              <a:t>	</a:t>
            </a:r>
            <a:r>
              <a:rPr lang="en-US" sz="2100" b="1" dirty="0" smtClean="0"/>
              <a:t>Vector(initializer_list&lt;double&gt;);  // </a:t>
            </a:r>
            <a:r>
              <a:rPr lang="en-US" sz="2100" i="1" dirty="0" smtClean="0"/>
              <a:t>acquire memory; initialize elements</a:t>
            </a:r>
          </a:p>
          <a:p>
            <a:pPr marL="457200" lvl="1" indent="0">
              <a:buNone/>
            </a:pPr>
            <a:r>
              <a:rPr lang="en-US" sz="2100" b="1" dirty="0"/>
              <a:t>	</a:t>
            </a:r>
            <a:r>
              <a:rPr lang="en-US" sz="2100" b="1" dirty="0" smtClean="0"/>
              <a:t>~Vector();		      // </a:t>
            </a:r>
            <a:r>
              <a:rPr lang="en-US" sz="2100" i="1" dirty="0" smtClean="0"/>
              <a:t>destroy elements; release memory</a:t>
            </a:r>
          </a:p>
          <a:p>
            <a:pPr marL="457200" lvl="1" indent="0">
              <a:buNone/>
            </a:pPr>
            <a:r>
              <a:rPr lang="en-US" sz="2100" b="1" dirty="0"/>
              <a:t>	</a:t>
            </a:r>
            <a:r>
              <a:rPr lang="en-US" sz="2100" b="1" dirty="0" smtClean="0"/>
              <a:t>// </a:t>
            </a:r>
            <a:r>
              <a:rPr lang="en-US" sz="2100" i="1" dirty="0" smtClean="0"/>
              <a:t>…</a:t>
            </a:r>
          </a:p>
          <a:p>
            <a:pPr marL="457200" lvl="1" indent="0">
              <a:buNone/>
            </a:pPr>
            <a:r>
              <a:rPr lang="en-US" sz="2100" b="1" dirty="0" smtClean="0"/>
              <a:t>private:</a:t>
            </a:r>
          </a:p>
          <a:p>
            <a:pPr marL="457200" lvl="1" indent="0">
              <a:buNone/>
            </a:pPr>
            <a:r>
              <a:rPr lang="en-US" sz="2100" b="1" dirty="0"/>
              <a:t>	</a:t>
            </a:r>
            <a:r>
              <a:rPr lang="en-US" sz="2100" b="1" dirty="0" smtClean="0"/>
              <a:t>double* </a:t>
            </a:r>
            <a:r>
              <a:rPr lang="en-US" sz="2100" b="1" dirty="0" err="1" smtClean="0"/>
              <a:t>elem</a:t>
            </a:r>
            <a:r>
              <a:rPr lang="en-US" sz="2100" b="1" dirty="0" smtClean="0"/>
              <a:t>;	// </a:t>
            </a:r>
            <a:r>
              <a:rPr lang="en-US" sz="2100" i="1" dirty="0" smtClean="0"/>
              <a:t>pointer to elements</a:t>
            </a:r>
          </a:p>
          <a:p>
            <a:pPr marL="457200" lvl="1" indent="0">
              <a:buNone/>
            </a:pPr>
            <a:r>
              <a:rPr lang="en-US" sz="2100" b="1" dirty="0"/>
              <a:t>	</a:t>
            </a:r>
            <a:r>
              <a:rPr lang="en-US" sz="2100" b="1" dirty="0" smtClean="0"/>
              <a:t>int </a:t>
            </a:r>
            <a:r>
              <a:rPr lang="en-US" sz="2100" b="1" dirty="0" err="1" smtClean="0"/>
              <a:t>sz</a:t>
            </a:r>
            <a:r>
              <a:rPr lang="en-US" sz="2100" b="1" dirty="0" smtClean="0"/>
              <a:t>;		// </a:t>
            </a:r>
            <a:r>
              <a:rPr lang="en-US" sz="2100" i="1" dirty="0" smtClean="0"/>
              <a:t>number of elements</a:t>
            </a:r>
          </a:p>
          <a:p>
            <a:pPr marL="457200" lvl="1" indent="0">
              <a:buNone/>
            </a:pPr>
            <a:r>
              <a:rPr lang="en-US" sz="2100" b="1" dirty="0" smtClean="0"/>
              <a:t>};</a:t>
            </a:r>
          </a:p>
          <a:p>
            <a:pPr marL="457200" lvl="1" indent="0">
              <a:buNone/>
            </a:pPr>
            <a:endParaRPr lang="en-US" sz="2100" b="1" dirty="0"/>
          </a:p>
          <a:p>
            <a:pPr marL="457200" lvl="1" indent="0">
              <a:buNone/>
            </a:pPr>
            <a:r>
              <a:rPr lang="en-US" sz="2100" b="1" dirty="0" smtClean="0"/>
              <a:t>void </a:t>
            </a:r>
            <a:r>
              <a:rPr lang="en-US" sz="2100" b="1" dirty="0" err="1" smtClean="0"/>
              <a:t>fct</a:t>
            </a:r>
            <a:r>
              <a:rPr lang="en-US" sz="2100" b="1" dirty="0" smtClean="0"/>
              <a:t>()</a:t>
            </a:r>
          </a:p>
          <a:p>
            <a:pPr marL="457200" lvl="1" indent="0">
              <a:buNone/>
            </a:pPr>
            <a:r>
              <a:rPr lang="en-US" sz="2100" b="1" dirty="0"/>
              <a:t>{</a:t>
            </a:r>
            <a:endParaRPr lang="en-US" sz="2100" b="1" dirty="0" smtClean="0"/>
          </a:p>
          <a:p>
            <a:pPr marL="457200" lvl="1" indent="0">
              <a:buNone/>
            </a:pPr>
            <a:r>
              <a:rPr lang="en-US" sz="2100" b="1" dirty="0"/>
              <a:t>	</a:t>
            </a:r>
            <a:r>
              <a:rPr lang="en-US" sz="2100" b="1" dirty="0" smtClean="0"/>
              <a:t>Vector v {1, 1.618, 3.14, 2.99e8};	// </a:t>
            </a:r>
            <a:r>
              <a:rPr lang="en-US" sz="2100" i="1" dirty="0" smtClean="0"/>
              <a:t>vector of doubles</a:t>
            </a:r>
          </a:p>
          <a:p>
            <a:pPr marL="457200" lvl="1" indent="0">
              <a:buNone/>
            </a:pPr>
            <a:r>
              <a:rPr lang="en-US" sz="2100" i="1" dirty="0"/>
              <a:t>	</a:t>
            </a:r>
            <a:r>
              <a:rPr lang="en-US" sz="2100" b="1" dirty="0" smtClean="0"/>
              <a:t>//</a:t>
            </a:r>
            <a:r>
              <a:rPr lang="en-US" sz="2100" i="1" dirty="0" smtClean="0"/>
              <a:t> …</a:t>
            </a:r>
          </a:p>
          <a:p>
            <a:pPr marL="457200" lvl="1" indent="0">
              <a:buNone/>
            </a:pPr>
            <a:r>
              <a:rPr lang="en-US" sz="2100" b="1" dirty="0"/>
              <a:t>}</a:t>
            </a:r>
            <a:endParaRPr lang="en-US" sz="2100" b="1" dirty="0" smtClean="0"/>
          </a:p>
          <a:p>
            <a:pPr lvl="1"/>
            <a:endParaRPr lang="en-US" dirty="0" smtClean="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TextBox 4"/>
          <p:cNvSpPr txBox="1"/>
          <p:nvPr/>
        </p:nvSpPr>
        <p:spPr>
          <a:xfrm>
            <a:off x="6391275" y="4131349"/>
            <a:ext cx="838200" cy="369332"/>
          </a:xfrm>
          <a:prstGeom prst="rect">
            <a:avLst/>
          </a:prstGeom>
          <a:solidFill>
            <a:schemeClr val="accent1">
              <a:alpha val="65000"/>
            </a:schemeClr>
          </a:solidFill>
          <a:ln>
            <a:solidFill>
              <a:schemeClr val="accent1"/>
            </a:solidFill>
          </a:ln>
        </p:spPr>
        <p:txBody>
          <a:bodyPr wrap="square" rtlCol="0">
            <a:spAutoFit/>
          </a:bodyPr>
          <a:lstStyle/>
          <a:p>
            <a:r>
              <a:rPr lang="en-US" dirty="0" smtClean="0"/>
              <a:t>handle</a:t>
            </a:r>
            <a:endParaRPr lang="en-US" dirty="0"/>
          </a:p>
        </p:txBody>
      </p:sp>
      <p:sp>
        <p:nvSpPr>
          <p:cNvPr id="6" name="TextBox 5"/>
          <p:cNvSpPr txBox="1"/>
          <p:nvPr/>
        </p:nvSpPr>
        <p:spPr>
          <a:xfrm>
            <a:off x="8001000" y="4800600"/>
            <a:ext cx="838200" cy="923330"/>
          </a:xfrm>
          <a:prstGeom prst="rect">
            <a:avLst/>
          </a:prstGeom>
          <a:solidFill>
            <a:schemeClr val="accent1">
              <a:alpha val="65000"/>
            </a:schemeClr>
          </a:solidFill>
          <a:ln>
            <a:solidFill>
              <a:schemeClr val="accent1"/>
            </a:solidFill>
          </a:ln>
        </p:spPr>
        <p:txBody>
          <a:bodyPr wrap="square" rtlCol="0">
            <a:spAutoFit/>
          </a:bodyPr>
          <a:lstStyle/>
          <a:p>
            <a:r>
              <a:rPr lang="en-US" dirty="0" smtClean="0"/>
              <a:t>Value</a:t>
            </a:r>
          </a:p>
          <a:p>
            <a:endParaRPr lang="en-US" dirty="0"/>
          </a:p>
          <a:p>
            <a:endParaRPr lang="en-US" dirty="0"/>
          </a:p>
        </p:txBody>
      </p:sp>
      <p:cxnSp>
        <p:nvCxnSpPr>
          <p:cNvPr id="7" name="Straight Arrow Connector 6"/>
          <p:cNvCxnSpPr>
            <a:stCxn id="5" idx="3"/>
          </p:cNvCxnSpPr>
          <p:nvPr/>
        </p:nvCxnSpPr>
        <p:spPr>
          <a:xfrm>
            <a:off x="7229475" y="4316015"/>
            <a:ext cx="771525" cy="63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507288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management</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sz="2400" dirty="0" smtClean="0"/>
              <a:t>A handle usually is scoped</a:t>
            </a:r>
          </a:p>
          <a:p>
            <a:pPr lvl="1"/>
            <a:r>
              <a:rPr lang="en-US" sz="2000" dirty="0" smtClean="0"/>
              <a:t>Handles lifetime (initialization, cleanup), and more</a:t>
            </a:r>
          </a:p>
          <a:p>
            <a:pPr marL="457200" lvl="1" indent="0">
              <a:buNone/>
            </a:pPr>
            <a:endParaRPr lang="en-US" sz="1800" b="1" dirty="0" smtClean="0"/>
          </a:p>
          <a:p>
            <a:pPr marL="457200" lvl="1" indent="0">
              <a:buNone/>
            </a:pPr>
            <a:r>
              <a:rPr lang="en-US" sz="1800" b="1" dirty="0" smtClean="0"/>
              <a:t>Vector::Vector(initializer_list&lt;double&gt; </a:t>
            </a:r>
            <a:r>
              <a:rPr lang="en-US" sz="1800" b="1" dirty="0" err="1" smtClean="0"/>
              <a:t>lst</a:t>
            </a:r>
            <a:r>
              <a:rPr lang="en-US" sz="1800" b="1" dirty="0" smtClean="0"/>
              <a:t>)</a:t>
            </a:r>
            <a:endParaRPr lang="en-US" sz="1800" i="1" dirty="0" smtClean="0"/>
          </a:p>
          <a:p>
            <a:pPr marL="457200" lvl="1" indent="0">
              <a:buNone/>
            </a:pPr>
            <a:r>
              <a:rPr lang="en-US" sz="1800" i="1" dirty="0"/>
              <a:t>	</a:t>
            </a:r>
            <a:r>
              <a:rPr lang="en-US" sz="1800" b="1" dirty="0" smtClean="0"/>
              <a:t>:</a:t>
            </a:r>
            <a:r>
              <a:rPr lang="en-US" sz="1800" b="1" dirty="0" err="1" smtClean="0"/>
              <a:t>elem</a:t>
            </a:r>
            <a:r>
              <a:rPr lang="en-US" sz="1800" b="1" dirty="0" smtClean="0"/>
              <a:t> {new </a:t>
            </a:r>
            <a:r>
              <a:rPr lang="en-US" sz="1800" b="1" dirty="0"/>
              <a:t>double[</a:t>
            </a:r>
            <a:r>
              <a:rPr lang="en-US" sz="1800" b="1" dirty="0" err="1"/>
              <a:t>lst.size</a:t>
            </a:r>
            <a:r>
              <a:rPr lang="en-US" sz="1800" b="1" dirty="0" smtClean="0"/>
              <a:t>()]}, </a:t>
            </a:r>
            <a:r>
              <a:rPr lang="en-US" sz="1800" b="1" dirty="0" err="1" smtClean="0"/>
              <a:t>sz</a:t>
            </a:r>
            <a:r>
              <a:rPr lang="en-US" sz="1800" b="1" dirty="0" smtClean="0"/>
              <a:t>{</a:t>
            </a:r>
            <a:r>
              <a:rPr lang="en-US" sz="1800" b="1" dirty="0" err="1" smtClean="0"/>
              <a:t>lst.size</a:t>
            </a:r>
            <a:r>
              <a:rPr lang="en-US" sz="1800" b="1" dirty="0" smtClean="0"/>
              <a:t>()}; 	// </a:t>
            </a:r>
            <a:r>
              <a:rPr lang="en-US" sz="1800" i="1" dirty="0"/>
              <a:t>acquire </a:t>
            </a:r>
            <a:r>
              <a:rPr lang="en-US" sz="1800" i="1" dirty="0" smtClean="0"/>
              <a:t>memory</a:t>
            </a:r>
            <a:endParaRPr lang="en-US" sz="1800" i="1" dirty="0"/>
          </a:p>
          <a:p>
            <a:pPr marL="457200" lvl="1" indent="0">
              <a:buNone/>
            </a:pPr>
            <a:r>
              <a:rPr lang="en-US" sz="1800" b="1" dirty="0" smtClean="0"/>
              <a:t>{</a:t>
            </a:r>
          </a:p>
          <a:p>
            <a:pPr marL="457200" lvl="1" indent="0">
              <a:buNone/>
            </a:pPr>
            <a:r>
              <a:rPr lang="en-US" sz="1800" b="1" dirty="0"/>
              <a:t>	</a:t>
            </a:r>
            <a:r>
              <a:rPr lang="en-US" sz="1800" b="1" dirty="0" err="1" smtClean="0"/>
              <a:t>uninitialized_copy</a:t>
            </a:r>
            <a:r>
              <a:rPr lang="en-US" sz="1800" b="1" dirty="0" smtClean="0"/>
              <a:t>(</a:t>
            </a:r>
            <a:r>
              <a:rPr lang="en-US" sz="1800" b="1" dirty="0" err="1" smtClean="0"/>
              <a:t>lst.begin</a:t>
            </a:r>
            <a:r>
              <a:rPr lang="en-US" sz="1800" b="1" dirty="0" smtClean="0"/>
              <a:t>(),</a:t>
            </a:r>
            <a:r>
              <a:rPr lang="en-US" sz="1800" b="1" dirty="0" err="1" smtClean="0"/>
              <a:t>lst.end</a:t>
            </a:r>
            <a:r>
              <a:rPr lang="en-US" sz="1800" b="1" dirty="0" smtClean="0"/>
              <a:t>(),</a:t>
            </a:r>
            <a:r>
              <a:rPr lang="en-US" sz="1800" b="1" dirty="0" err="1" smtClean="0"/>
              <a:t>elem</a:t>
            </a:r>
            <a:r>
              <a:rPr lang="en-US" sz="1800" b="1" dirty="0" smtClean="0"/>
              <a:t>);</a:t>
            </a:r>
            <a:r>
              <a:rPr lang="en-US" sz="1800" b="1" dirty="0"/>
              <a:t> </a:t>
            </a:r>
            <a:r>
              <a:rPr lang="en-US" sz="1800" b="1" dirty="0" smtClean="0"/>
              <a:t>	// </a:t>
            </a:r>
            <a:r>
              <a:rPr lang="en-US" sz="1800" i="1" dirty="0" smtClean="0"/>
              <a:t>initialize </a:t>
            </a:r>
            <a:r>
              <a:rPr lang="en-US" sz="1800" i="1" dirty="0"/>
              <a:t>elements</a:t>
            </a:r>
            <a:endParaRPr lang="en-US" sz="1800" b="1" dirty="0" smtClean="0"/>
          </a:p>
          <a:p>
            <a:pPr marL="457200" lvl="1" indent="0">
              <a:buNone/>
            </a:pPr>
            <a:r>
              <a:rPr lang="en-US" sz="1800" b="1" dirty="0"/>
              <a:t>}</a:t>
            </a:r>
            <a:endParaRPr lang="en-US" sz="1800" b="1" dirty="0" smtClean="0"/>
          </a:p>
          <a:p>
            <a:pPr marL="457200" lvl="1" indent="0">
              <a:buNone/>
            </a:pPr>
            <a:endParaRPr lang="en-US" sz="1800" b="1" dirty="0" smtClean="0"/>
          </a:p>
          <a:p>
            <a:pPr marL="457200" lvl="1" indent="0">
              <a:buNone/>
            </a:pPr>
            <a:r>
              <a:rPr lang="en-US" sz="1800" b="1" dirty="0" smtClean="0"/>
              <a:t>Vector::~Vector()</a:t>
            </a:r>
          </a:p>
          <a:p>
            <a:pPr marL="457200" lvl="1" indent="0">
              <a:buNone/>
            </a:pPr>
            <a:r>
              <a:rPr lang="en-US" sz="1800" b="1" dirty="0" smtClean="0"/>
              <a:t>{</a:t>
            </a:r>
          </a:p>
          <a:p>
            <a:pPr marL="457200" lvl="1" indent="0">
              <a:buNone/>
            </a:pPr>
            <a:r>
              <a:rPr lang="en-US" sz="1800" b="1" dirty="0"/>
              <a:t>	</a:t>
            </a:r>
            <a:r>
              <a:rPr lang="en-US" sz="1800" b="1" dirty="0" smtClean="0"/>
              <a:t>delete[] </a:t>
            </a:r>
            <a:r>
              <a:rPr lang="en-US" sz="1800" b="1" dirty="0" err="1" smtClean="0"/>
              <a:t>elem</a:t>
            </a:r>
            <a:r>
              <a:rPr lang="en-US" sz="1800" b="1" dirty="0" smtClean="0"/>
              <a:t>;	// </a:t>
            </a:r>
            <a:r>
              <a:rPr lang="en-US" sz="1800" i="1" dirty="0"/>
              <a:t>destroy elements; release memory</a:t>
            </a:r>
            <a:endParaRPr lang="en-US" sz="1800" b="1" dirty="0" smtClean="0"/>
          </a:p>
          <a:p>
            <a:pPr marL="457200" lvl="1" indent="0">
              <a:buNone/>
            </a:pPr>
            <a:r>
              <a:rPr lang="en-US" sz="1800" b="1" dirty="0" smtClean="0"/>
              <a:t>};</a:t>
            </a:r>
          </a:p>
          <a:p>
            <a:pPr marL="457200" lvl="1" indent="0">
              <a:buNone/>
            </a:pPr>
            <a:endParaRPr lang="en-US" sz="1800" b="1" dirty="0"/>
          </a:p>
          <a:p>
            <a:pPr lvl="1"/>
            <a:endParaRPr lang="en-US" dirty="0" smtClean="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55560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a:xfrm>
            <a:off x="457200" y="1600200"/>
            <a:ext cx="8229600" cy="5105400"/>
          </a:xfrm>
        </p:spPr>
        <p:txBody>
          <a:bodyPr>
            <a:normAutofit fontScale="25000" lnSpcReduction="20000"/>
          </a:bodyPr>
          <a:lstStyle/>
          <a:p>
            <a:r>
              <a:rPr lang="en-US" sz="7200" dirty="0" smtClean="0"/>
              <a:t>C++11 is being deployed and the shape of C++14 is becoming clear. This talk examines the foundations of C++. What is essential? What sets C++ apart from other languages? How does new and old features support (or distract from) design and programming relying on this essence.</a:t>
            </a:r>
          </a:p>
          <a:p>
            <a:r>
              <a:rPr lang="en-US" sz="7200" dirty="0" smtClean="0"/>
              <a:t>I focus on the abstraction mechanisms (as opposed to the mapping to the machine): Classes </a:t>
            </a:r>
            <a:r>
              <a:rPr lang="en-US" sz="7200" dirty="0"/>
              <a:t>and </a:t>
            </a:r>
            <a:r>
              <a:rPr lang="en-US" sz="7200" dirty="0" smtClean="0"/>
              <a:t>templates. Fundamentally, if </a:t>
            </a:r>
            <a:r>
              <a:rPr lang="en-US" sz="7200" dirty="0"/>
              <a:t>you understand vector, you understand C++.</a:t>
            </a:r>
          </a:p>
          <a:p>
            <a:r>
              <a:rPr lang="en-US" sz="7200" dirty="0" smtClean="0"/>
              <a:t>Type safety and resource safety are key design aims for a program. These aims must be met without limiting the range of applications and without imposing significant run-time or space overheads. I address issues of resource management (garbage collection is not an ideal answer and pointers should not be used as resource handles), generic programming (we must make it simpler and safer), compile-time computation (how and when?), and type safety (casts belongs in the lowest-level hardware interface).  I will touch upon move semantics, exceptions, concepts, type aliases, and more. My aim is not so much to present novel features and technique, but to explore how C++’s feature set supports a new and more effective design and programming style.</a:t>
            </a:r>
          </a:p>
          <a:p>
            <a:r>
              <a:rPr lang="en-US" sz="7200" dirty="0"/>
              <a:t>Primary audience</a:t>
            </a:r>
          </a:p>
          <a:p>
            <a:pPr lvl="1"/>
            <a:r>
              <a:rPr lang="en-US" sz="7200" dirty="0"/>
              <a:t>Experienced programmers with weak C++ understanding</a:t>
            </a:r>
          </a:p>
          <a:p>
            <a:pPr lvl="1"/>
            <a:r>
              <a:rPr lang="en-US" sz="7200" dirty="0" smtClean="0"/>
              <a:t>Academics/Teachers/Mentors</a:t>
            </a:r>
            <a:endParaRPr lang="en-US" sz="7200" dirty="0"/>
          </a:p>
          <a:p>
            <a:pPr lvl="1"/>
            <a:r>
              <a:rPr lang="en-US" sz="7200" dirty="0" smtClean="0"/>
              <a:t>Architects </a:t>
            </a:r>
            <a:r>
              <a:rPr lang="en-US" sz="7200" dirty="0"/>
              <a:t>(?)</a:t>
            </a:r>
          </a:p>
          <a:p>
            <a:endParaRPr lang="en-US" dirty="0" smtClean="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416777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management</a:t>
            </a:r>
            <a:endParaRPr lang="en-US" dirty="0"/>
          </a:p>
        </p:txBody>
      </p:sp>
      <p:sp>
        <p:nvSpPr>
          <p:cNvPr id="3" name="Content Placeholder 2"/>
          <p:cNvSpPr>
            <a:spLocks noGrp="1"/>
          </p:cNvSpPr>
          <p:nvPr>
            <p:ph idx="1"/>
          </p:nvPr>
        </p:nvSpPr>
        <p:spPr/>
        <p:txBody>
          <a:bodyPr>
            <a:normAutofit/>
          </a:bodyPr>
          <a:lstStyle/>
          <a:p>
            <a:r>
              <a:rPr lang="en-US" sz="2400" dirty="0" smtClean="0"/>
              <a:t>What about errors?</a:t>
            </a:r>
          </a:p>
          <a:p>
            <a:pPr lvl="1"/>
            <a:r>
              <a:rPr lang="en-US" sz="2000" dirty="0" smtClean="0"/>
              <a:t>A resource is something you acquire and release</a:t>
            </a:r>
          </a:p>
          <a:p>
            <a:pPr lvl="1"/>
            <a:r>
              <a:rPr lang="en-US" sz="2000" dirty="0" smtClean="0"/>
              <a:t>A resource should have an owner</a:t>
            </a:r>
          </a:p>
          <a:p>
            <a:pPr lvl="1"/>
            <a:r>
              <a:rPr lang="en-US" sz="2000" dirty="0" smtClean="0"/>
              <a:t>Ultimately “root” a resource in a (scoped) handle</a:t>
            </a:r>
          </a:p>
          <a:p>
            <a:pPr lvl="1"/>
            <a:r>
              <a:rPr lang="en-US" sz="2000" dirty="0" smtClean="0"/>
              <a:t>“Resource Acquisition Is Initialization” (RAII)</a:t>
            </a:r>
          </a:p>
          <a:p>
            <a:pPr lvl="2"/>
            <a:r>
              <a:rPr lang="en-US" sz="1800" dirty="0" smtClean="0"/>
              <a:t>Acquire during construction</a:t>
            </a:r>
          </a:p>
          <a:p>
            <a:pPr lvl="2"/>
            <a:r>
              <a:rPr lang="en-US" sz="1800" dirty="0" smtClean="0"/>
              <a:t>Release in destructor</a:t>
            </a:r>
          </a:p>
          <a:p>
            <a:pPr lvl="1"/>
            <a:r>
              <a:rPr lang="en-US" sz="2000" dirty="0" smtClean="0"/>
              <a:t>Throw exception in case of failure</a:t>
            </a:r>
          </a:p>
          <a:p>
            <a:pPr lvl="2"/>
            <a:r>
              <a:rPr lang="en-US" sz="1800" dirty="0" smtClean="0"/>
              <a:t>Can be simulated, but not conveniently</a:t>
            </a:r>
          </a:p>
          <a:p>
            <a:pPr lvl="1"/>
            <a:r>
              <a:rPr lang="en-US" sz="2000" dirty="0" smtClean="0"/>
              <a:t>Never throw while holding a resource </a:t>
            </a:r>
            <a:r>
              <a:rPr lang="en-US" sz="2000" b="1" i="1" dirty="0" smtClean="0"/>
              <a:t>not</a:t>
            </a:r>
            <a:r>
              <a:rPr lang="en-US" sz="2000" dirty="0" smtClean="0"/>
              <a:t> owned by a handle</a:t>
            </a:r>
            <a:endParaRPr lang="en-US" sz="2000" dirty="0"/>
          </a:p>
          <a:p>
            <a:r>
              <a:rPr lang="en-US" sz="2400" dirty="0" smtClean="0"/>
              <a:t>In general</a:t>
            </a:r>
          </a:p>
          <a:p>
            <a:pPr lvl="1"/>
            <a:r>
              <a:rPr lang="en-US" sz="2000" dirty="0" smtClean="0"/>
              <a:t>Leave established invariants intact when leaving a scope</a:t>
            </a:r>
            <a:endParaRPr lang="en-US" sz="20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5579064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600" dirty="0" smtClean="0"/>
              <a:t>“Resource Acquisition is Initialization” (RAII)</a:t>
            </a:r>
            <a:endParaRPr lang="en-US" sz="3600" dirty="0"/>
          </a:p>
        </p:txBody>
      </p:sp>
      <p:sp>
        <p:nvSpPr>
          <p:cNvPr id="3" name="Content Placeholder 2"/>
          <p:cNvSpPr>
            <a:spLocks noGrp="1"/>
          </p:cNvSpPr>
          <p:nvPr>
            <p:ph idx="1"/>
          </p:nvPr>
        </p:nvSpPr>
        <p:spPr>
          <a:xfrm>
            <a:off x="457200" y="1371600"/>
            <a:ext cx="8229600" cy="5257800"/>
          </a:xfrm>
        </p:spPr>
        <p:txBody>
          <a:bodyPr>
            <a:normAutofit/>
          </a:bodyPr>
          <a:lstStyle/>
          <a:p>
            <a:r>
              <a:rPr lang="en-US" sz="2400" dirty="0" smtClean="0"/>
              <a:t>For all resources</a:t>
            </a:r>
          </a:p>
          <a:p>
            <a:pPr lvl="1"/>
            <a:r>
              <a:rPr lang="en-US" sz="2000" dirty="0" smtClean="0"/>
              <a:t>Memory (done by </a:t>
            </a:r>
            <a:r>
              <a:rPr lang="en-US" sz="2000" b="1" dirty="0" err="1" smtClean="0"/>
              <a:t>std</a:t>
            </a:r>
            <a:r>
              <a:rPr lang="en-US" sz="2000" b="1" dirty="0" smtClean="0"/>
              <a:t>::string</a:t>
            </a:r>
            <a:r>
              <a:rPr lang="en-US" sz="2000" dirty="0" smtClean="0"/>
              <a:t>, </a:t>
            </a:r>
            <a:r>
              <a:rPr lang="en-US" sz="2000" b="1" dirty="0" err="1" smtClean="0"/>
              <a:t>std</a:t>
            </a:r>
            <a:r>
              <a:rPr lang="en-US" sz="2000" b="1" dirty="0" smtClean="0"/>
              <a:t>::vector</a:t>
            </a:r>
            <a:r>
              <a:rPr lang="en-US" sz="2000" dirty="0" smtClean="0"/>
              <a:t>, </a:t>
            </a:r>
            <a:r>
              <a:rPr lang="en-US" sz="2000" b="1" dirty="0" err="1" smtClean="0"/>
              <a:t>std</a:t>
            </a:r>
            <a:r>
              <a:rPr lang="en-US" sz="2000" b="1" dirty="0" smtClean="0"/>
              <a:t>::map</a:t>
            </a:r>
            <a:r>
              <a:rPr lang="en-US" sz="2000" dirty="0" smtClean="0"/>
              <a:t>, …)</a:t>
            </a:r>
          </a:p>
          <a:p>
            <a:pPr lvl="1"/>
            <a:r>
              <a:rPr lang="en-US" sz="2000" dirty="0" smtClean="0"/>
              <a:t>Locks (e.g. </a:t>
            </a:r>
            <a:r>
              <a:rPr lang="en-US" sz="2000" b="1" dirty="0" err="1" smtClean="0"/>
              <a:t>std</a:t>
            </a:r>
            <a:r>
              <a:rPr lang="en-US" sz="2000" b="1" dirty="0" smtClean="0"/>
              <a:t>::</a:t>
            </a:r>
            <a:r>
              <a:rPr lang="en-US" sz="2000" b="1" dirty="0" err="1" smtClean="0"/>
              <a:t>unique_lock</a:t>
            </a:r>
            <a:r>
              <a:rPr lang="en-US" sz="2000" dirty="0" smtClean="0"/>
              <a:t>), files (e.g. </a:t>
            </a:r>
            <a:r>
              <a:rPr lang="en-US" sz="2000" b="1" dirty="0" err="1" smtClean="0"/>
              <a:t>std</a:t>
            </a:r>
            <a:r>
              <a:rPr lang="en-US" sz="2000" b="1" dirty="0" smtClean="0"/>
              <a:t>::</a:t>
            </a:r>
            <a:r>
              <a:rPr lang="en-US" sz="2000" b="1" dirty="0" err="1" smtClean="0"/>
              <a:t>fstream</a:t>
            </a:r>
            <a:r>
              <a:rPr lang="en-US" sz="2000" dirty="0" smtClean="0"/>
              <a:t>), sockets, threads (e.g. </a:t>
            </a:r>
            <a:r>
              <a:rPr lang="en-US" sz="2000" b="1" dirty="0" err="1" smtClean="0"/>
              <a:t>std</a:t>
            </a:r>
            <a:r>
              <a:rPr lang="en-US" sz="2000" b="1" dirty="0" smtClean="0"/>
              <a:t>::thread</a:t>
            </a:r>
            <a:r>
              <a:rPr lang="en-US" sz="2000" dirty="0" smtClean="0"/>
              <a:t>), …</a:t>
            </a:r>
          </a:p>
          <a:p>
            <a:pPr lvl="1">
              <a:buNone/>
            </a:pPr>
            <a:endParaRPr lang="en-US" sz="2000" b="1" dirty="0" smtClean="0"/>
          </a:p>
          <a:p>
            <a:pPr lvl="1">
              <a:buNone/>
            </a:pPr>
            <a:r>
              <a:rPr lang="en-US" sz="2000" b="1" dirty="0" err="1" smtClean="0"/>
              <a:t>std</a:t>
            </a:r>
            <a:r>
              <a:rPr lang="en-US" sz="2000" b="1" dirty="0"/>
              <a:t>::</a:t>
            </a:r>
            <a:r>
              <a:rPr lang="en-US" sz="2000" b="1" dirty="0" err="1"/>
              <a:t>mutex</a:t>
            </a:r>
            <a:r>
              <a:rPr lang="en-US" sz="2000" b="1" dirty="0"/>
              <a:t> </a:t>
            </a:r>
            <a:r>
              <a:rPr lang="en-US" sz="2000" b="1" dirty="0" err="1" smtClean="0"/>
              <a:t>mtx</a:t>
            </a:r>
            <a:r>
              <a:rPr lang="en-US" sz="2000" b="1" dirty="0" smtClean="0"/>
              <a:t>;	// </a:t>
            </a:r>
            <a:r>
              <a:rPr lang="en-US" sz="2000" i="1" dirty="0" smtClean="0"/>
              <a:t>a resource</a:t>
            </a:r>
            <a:endParaRPr lang="en-US" sz="2000" i="1" dirty="0"/>
          </a:p>
          <a:p>
            <a:pPr lvl="1">
              <a:buNone/>
            </a:pPr>
            <a:r>
              <a:rPr lang="en-US" sz="2000" b="1" dirty="0" err="1"/>
              <a:t>int</a:t>
            </a:r>
            <a:r>
              <a:rPr lang="en-US" sz="2000" b="1" dirty="0"/>
              <a:t> </a:t>
            </a:r>
            <a:r>
              <a:rPr lang="en-US" sz="2000" b="1" dirty="0" err="1"/>
              <a:t>sh</a:t>
            </a:r>
            <a:r>
              <a:rPr lang="en-US" sz="2000" b="1" dirty="0" smtClean="0"/>
              <a:t>;		// </a:t>
            </a:r>
            <a:r>
              <a:rPr lang="en-US" sz="2000" i="1" dirty="0"/>
              <a:t>shared data</a:t>
            </a:r>
            <a:endParaRPr lang="en-US" sz="2000" b="1" i="1" dirty="0"/>
          </a:p>
          <a:p>
            <a:pPr lvl="1">
              <a:buNone/>
            </a:pPr>
            <a:endParaRPr lang="en-US" sz="2000" b="1" dirty="0"/>
          </a:p>
          <a:p>
            <a:pPr lvl="1">
              <a:buNone/>
            </a:pPr>
            <a:r>
              <a:rPr lang="en-US" sz="2000" b="1" dirty="0"/>
              <a:t>void f()</a:t>
            </a:r>
          </a:p>
          <a:p>
            <a:pPr lvl="1">
              <a:buNone/>
            </a:pPr>
            <a:r>
              <a:rPr lang="en-US" sz="2000" b="1" dirty="0"/>
              <a:t>{</a:t>
            </a:r>
          </a:p>
          <a:p>
            <a:pPr lvl="1">
              <a:buNone/>
            </a:pPr>
            <a:r>
              <a:rPr lang="en-US" sz="2000" b="1" dirty="0"/>
              <a:t>		</a:t>
            </a:r>
            <a:r>
              <a:rPr lang="en-US" sz="2000" b="1" dirty="0" err="1"/>
              <a:t>std</a:t>
            </a:r>
            <a:r>
              <a:rPr lang="en-US" sz="2000" b="1" dirty="0" smtClean="0"/>
              <a:t>::</a:t>
            </a:r>
            <a:r>
              <a:rPr lang="en-US" sz="2000" b="1" dirty="0" err="1" smtClean="0"/>
              <a:t>lock_guard</a:t>
            </a:r>
            <a:r>
              <a:rPr lang="en-US" sz="2000" b="1" dirty="0" smtClean="0"/>
              <a:t> </a:t>
            </a:r>
            <a:r>
              <a:rPr lang="en-US" sz="2000" b="1" dirty="0" err="1" smtClean="0"/>
              <a:t>lck</a:t>
            </a:r>
            <a:r>
              <a:rPr lang="en-US" sz="2000" b="1" dirty="0" smtClean="0"/>
              <a:t> {</a:t>
            </a:r>
            <a:r>
              <a:rPr lang="en-US" sz="2000" b="1" dirty="0" err="1" smtClean="0"/>
              <a:t>mtx</a:t>
            </a:r>
            <a:r>
              <a:rPr lang="en-US" sz="2000" b="1" dirty="0" smtClean="0"/>
              <a:t>};</a:t>
            </a:r>
            <a:r>
              <a:rPr lang="en-US" sz="2000" b="1" dirty="0"/>
              <a:t>	// </a:t>
            </a:r>
            <a:r>
              <a:rPr lang="en-US" sz="2000" i="1" dirty="0"/>
              <a:t>grab (acquire) the </a:t>
            </a:r>
            <a:r>
              <a:rPr lang="en-US" sz="2000" i="1" dirty="0" err="1"/>
              <a:t>mutex</a:t>
            </a:r>
            <a:endParaRPr lang="en-US" sz="2000" i="1" dirty="0"/>
          </a:p>
          <a:p>
            <a:pPr lvl="1">
              <a:buNone/>
            </a:pPr>
            <a:r>
              <a:rPr lang="en-US" sz="2000" b="1" dirty="0"/>
              <a:t>	</a:t>
            </a:r>
            <a:r>
              <a:rPr lang="en-US" sz="2000" b="1" dirty="0" smtClean="0"/>
              <a:t>	</a:t>
            </a:r>
            <a:r>
              <a:rPr lang="en-US" sz="2000" b="1" dirty="0" err="1" smtClean="0"/>
              <a:t>sh</a:t>
            </a:r>
            <a:r>
              <a:rPr lang="en-US" sz="2000" b="1" dirty="0"/>
              <a:t>+=1</a:t>
            </a:r>
            <a:r>
              <a:rPr lang="en-US" sz="2000" b="1" dirty="0" smtClean="0"/>
              <a:t>;			// </a:t>
            </a:r>
            <a:r>
              <a:rPr lang="en-US" sz="2000" i="1" dirty="0"/>
              <a:t>manipulate shared </a:t>
            </a:r>
            <a:r>
              <a:rPr lang="en-US" sz="2000" i="1" dirty="0" smtClean="0"/>
              <a:t>data</a:t>
            </a:r>
            <a:endParaRPr lang="en-US" sz="2000" b="1" dirty="0"/>
          </a:p>
          <a:p>
            <a:pPr lvl="1">
              <a:buNone/>
            </a:pPr>
            <a:r>
              <a:rPr lang="en-US" sz="2000" b="1" dirty="0"/>
              <a:t>} 	</a:t>
            </a:r>
            <a:r>
              <a:rPr lang="en-US" sz="2000" b="1" dirty="0" smtClean="0"/>
              <a:t>				// </a:t>
            </a:r>
            <a:r>
              <a:rPr lang="en-US" sz="2000" i="1" dirty="0"/>
              <a:t>implicitly release the </a:t>
            </a:r>
            <a:r>
              <a:rPr lang="en-US" sz="2000" i="1" dirty="0" err="1"/>
              <a:t>mutex</a:t>
            </a:r>
            <a:endParaRPr lang="en-US" sz="2000" i="1" dirty="0"/>
          </a:p>
          <a:p>
            <a:pPr lvl="1"/>
            <a:endParaRPr lang="en-US" sz="20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586876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 Misuse</a:t>
            </a:r>
            <a:endParaRPr lang="en-US" dirty="0"/>
          </a:p>
        </p:txBody>
      </p:sp>
      <p:sp>
        <p:nvSpPr>
          <p:cNvPr id="3" name="Content Placeholder 2"/>
          <p:cNvSpPr>
            <a:spLocks noGrp="1"/>
          </p:cNvSpPr>
          <p:nvPr>
            <p:ph idx="1"/>
          </p:nvPr>
        </p:nvSpPr>
        <p:spPr>
          <a:xfrm>
            <a:off x="457200" y="1600200"/>
            <a:ext cx="8686800" cy="5105400"/>
          </a:xfrm>
        </p:spPr>
        <p:txBody>
          <a:bodyPr>
            <a:normAutofit fontScale="92500"/>
          </a:bodyPr>
          <a:lstStyle/>
          <a:p>
            <a:r>
              <a:rPr lang="en-US" sz="2200" dirty="0" smtClean="0"/>
              <a:t>Many (most?) uses of pointers in local scope are not exception safe</a:t>
            </a:r>
          </a:p>
          <a:p>
            <a:pPr marL="400050" lvl="1" indent="0">
              <a:buNone/>
            </a:pPr>
            <a:endParaRPr lang="en-US" sz="2000" b="1" dirty="0" smtClean="0"/>
          </a:p>
          <a:p>
            <a:pPr marL="400050" lvl="1" indent="0">
              <a:buNone/>
            </a:pPr>
            <a:r>
              <a:rPr lang="en-US" sz="2000" b="1" dirty="0" smtClean="0"/>
              <a:t>void f(</a:t>
            </a:r>
            <a:r>
              <a:rPr lang="en-US" sz="2000" b="1" dirty="0" err="1" smtClean="0"/>
              <a:t>int</a:t>
            </a:r>
            <a:r>
              <a:rPr lang="en-US" sz="2000" b="1" dirty="0" smtClean="0"/>
              <a:t> n, </a:t>
            </a:r>
            <a:r>
              <a:rPr lang="en-US" sz="2000" b="1" dirty="0" err="1" smtClean="0"/>
              <a:t>int</a:t>
            </a:r>
            <a:r>
              <a:rPr lang="en-US" sz="2000" b="1" dirty="0" smtClean="0"/>
              <a:t> x)</a:t>
            </a:r>
          </a:p>
          <a:p>
            <a:pPr marL="400050" lvl="1" indent="0">
              <a:buNone/>
            </a:pPr>
            <a:r>
              <a:rPr lang="en-US" sz="2000" b="1" dirty="0" smtClean="0"/>
              <a:t>{</a:t>
            </a:r>
          </a:p>
          <a:p>
            <a:pPr marL="400050" lvl="1" indent="0">
              <a:buNone/>
            </a:pPr>
            <a:r>
              <a:rPr lang="en-US" sz="2000" b="1" dirty="0"/>
              <a:t>	</a:t>
            </a:r>
            <a:r>
              <a:rPr lang="en-US" sz="2000" b="1" dirty="0" smtClean="0"/>
              <a:t>Gadget* p = new Gadget{n}; 	// </a:t>
            </a:r>
            <a:r>
              <a:rPr lang="en-US" sz="2000" i="1" dirty="0" smtClean="0"/>
              <a:t>look I’m a java programmer! </a:t>
            </a:r>
            <a:r>
              <a:rPr lang="en-US" sz="2000" i="1" dirty="0" smtClean="0">
                <a:sym typeface="Wingdings" pitchFamily="2" charset="2"/>
              </a:rPr>
              <a:t></a:t>
            </a:r>
          </a:p>
          <a:p>
            <a:pPr marL="400050" lvl="1" indent="0">
              <a:buNone/>
            </a:pPr>
            <a:r>
              <a:rPr lang="en-US" sz="2000" i="1" dirty="0">
                <a:sym typeface="Wingdings" pitchFamily="2" charset="2"/>
              </a:rPr>
              <a:t>	</a:t>
            </a:r>
            <a:r>
              <a:rPr lang="en-US" sz="2000" b="1" dirty="0" smtClean="0">
                <a:sym typeface="Wingdings" pitchFamily="2" charset="2"/>
              </a:rPr>
              <a:t>// </a:t>
            </a:r>
            <a:r>
              <a:rPr lang="en-US" sz="2000" i="1" dirty="0" smtClean="0">
                <a:sym typeface="Wingdings" pitchFamily="2" charset="2"/>
              </a:rPr>
              <a:t>…</a:t>
            </a:r>
          </a:p>
          <a:p>
            <a:pPr marL="400050" lvl="1" indent="0">
              <a:buNone/>
            </a:pPr>
            <a:r>
              <a:rPr lang="en-US" sz="2000" b="1" dirty="0">
                <a:sym typeface="Wingdings" pitchFamily="2" charset="2"/>
              </a:rPr>
              <a:t>	</a:t>
            </a:r>
            <a:r>
              <a:rPr lang="en-US" sz="2000" b="1" dirty="0" smtClean="0">
                <a:sym typeface="Wingdings" pitchFamily="2" charset="2"/>
              </a:rPr>
              <a:t>if (x&lt;100) throw </a:t>
            </a:r>
            <a:r>
              <a:rPr lang="en-US" sz="2000" b="1" dirty="0" err="1" smtClean="0">
                <a:sym typeface="Wingdings" pitchFamily="2" charset="2"/>
              </a:rPr>
              <a:t>std</a:t>
            </a:r>
            <a:r>
              <a:rPr lang="en-US" sz="2000" b="1" dirty="0" smtClean="0">
                <a:sym typeface="Wingdings" pitchFamily="2" charset="2"/>
              </a:rPr>
              <a:t>::</a:t>
            </a:r>
            <a:r>
              <a:rPr lang="en-US" sz="2000" b="1" dirty="0" err="1" smtClean="0">
                <a:sym typeface="Wingdings" pitchFamily="2" charset="2"/>
              </a:rPr>
              <a:t>runtime_error</a:t>
            </a:r>
            <a:r>
              <a:rPr lang="en-US" sz="2000" b="1" dirty="0" smtClean="0">
                <a:sym typeface="Wingdings" pitchFamily="2" charset="2"/>
              </a:rPr>
              <a:t>{“Weird!”};	// </a:t>
            </a:r>
            <a:r>
              <a:rPr lang="en-US" sz="2000" i="1" dirty="0" smtClean="0">
                <a:sym typeface="Wingdings" pitchFamily="2" charset="2"/>
              </a:rPr>
              <a:t>leak</a:t>
            </a:r>
          </a:p>
          <a:p>
            <a:pPr marL="400050" lvl="1" indent="0">
              <a:buNone/>
            </a:pPr>
            <a:r>
              <a:rPr lang="en-US" sz="2000" b="1" dirty="0">
                <a:sym typeface="Wingdings" pitchFamily="2" charset="2"/>
              </a:rPr>
              <a:t>	</a:t>
            </a:r>
            <a:r>
              <a:rPr lang="en-US" sz="2000" b="1" dirty="0" smtClean="0">
                <a:sym typeface="Wingdings" pitchFamily="2" charset="2"/>
              </a:rPr>
              <a:t>if (x&lt;200) return;					// </a:t>
            </a:r>
            <a:r>
              <a:rPr lang="en-US" sz="2000" i="1" dirty="0" smtClean="0">
                <a:sym typeface="Wingdings" pitchFamily="2" charset="2"/>
              </a:rPr>
              <a:t>leak</a:t>
            </a:r>
          </a:p>
          <a:p>
            <a:pPr marL="400050" lvl="1" indent="0">
              <a:buNone/>
            </a:pPr>
            <a:r>
              <a:rPr lang="en-US" sz="2000" b="1" dirty="0">
                <a:sym typeface="Wingdings" pitchFamily="2" charset="2"/>
              </a:rPr>
              <a:t>	</a:t>
            </a:r>
            <a:r>
              <a:rPr lang="en-US" sz="2000" b="1" dirty="0" smtClean="0">
                <a:sym typeface="Wingdings" pitchFamily="2" charset="2"/>
              </a:rPr>
              <a:t>// </a:t>
            </a:r>
            <a:r>
              <a:rPr lang="en-US" sz="2000" i="1" dirty="0" smtClean="0">
                <a:sym typeface="Wingdings" pitchFamily="2" charset="2"/>
              </a:rPr>
              <a:t>…</a:t>
            </a:r>
          </a:p>
          <a:p>
            <a:pPr marL="400050" lvl="1" indent="0">
              <a:buNone/>
            </a:pPr>
            <a:r>
              <a:rPr lang="en-US" sz="2000" b="1" dirty="0">
                <a:sym typeface="Wingdings" pitchFamily="2" charset="2"/>
              </a:rPr>
              <a:t>	</a:t>
            </a:r>
            <a:r>
              <a:rPr lang="en-US" sz="2000" b="1" dirty="0" smtClean="0">
                <a:sym typeface="Wingdings" pitchFamily="2" charset="2"/>
              </a:rPr>
              <a:t>delete p;		// </a:t>
            </a:r>
            <a:r>
              <a:rPr lang="en-US" sz="2000" i="1" dirty="0" smtClean="0">
                <a:sym typeface="Wingdings" pitchFamily="2" charset="2"/>
              </a:rPr>
              <a:t>and I want my garbage collector! </a:t>
            </a:r>
          </a:p>
          <a:p>
            <a:pPr marL="400050" lvl="1" indent="0">
              <a:buNone/>
            </a:pPr>
            <a:r>
              <a:rPr lang="en-US" sz="2000" b="1" dirty="0" smtClean="0">
                <a:sym typeface="Wingdings" pitchFamily="2" charset="2"/>
              </a:rPr>
              <a:t>}</a:t>
            </a:r>
          </a:p>
          <a:p>
            <a:pPr marL="400050" lvl="1" indent="0">
              <a:buNone/>
            </a:pPr>
            <a:endParaRPr lang="en-US" sz="2000" b="1" dirty="0">
              <a:sym typeface="Wingdings" pitchFamily="2" charset="2"/>
            </a:endParaRPr>
          </a:p>
          <a:p>
            <a:pPr lvl="1" indent="-342900"/>
            <a:r>
              <a:rPr lang="en-US" sz="2200" dirty="0" smtClean="0">
                <a:sym typeface="Wingdings" pitchFamily="2" charset="2"/>
              </a:rPr>
              <a:t>But, garbage collection would not release non-memory resources anyway</a:t>
            </a:r>
          </a:p>
          <a:p>
            <a:pPr lvl="1" indent="-342900"/>
            <a:r>
              <a:rPr lang="en-US" sz="2200" dirty="0" smtClean="0">
                <a:sym typeface="Wingdings" pitchFamily="2" charset="2"/>
              </a:rPr>
              <a:t>But, why use a “naked” pointer?</a:t>
            </a:r>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73443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Handles and Pointers</a:t>
            </a:r>
            <a:endParaRPr lang="en-US" dirty="0"/>
          </a:p>
        </p:txBody>
      </p:sp>
      <p:sp>
        <p:nvSpPr>
          <p:cNvPr id="3" name="Content Placeholder 2"/>
          <p:cNvSpPr>
            <a:spLocks noGrp="1"/>
          </p:cNvSpPr>
          <p:nvPr>
            <p:ph idx="1"/>
          </p:nvPr>
        </p:nvSpPr>
        <p:spPr>
          <a:xfrm>
            <a:off x="457200" y="1600200"/>
            <a:ext cx="8382000" cy="4953000"/>
          </a:xfrm>
        </p:spPr>
        <p:txBody>
          <a:bodyPr>
            <a:normAutofit fontScale="92500" lnSpcReduction="20000"/>
          </a:bodyPr>
          <a:lstStyle/>
          <a:p>
            <a:r>
              <a:rPr lang="en-US" sz="2600" dirty="0" smtClean="0"/>
              <a:t>A </a:t>
            </a:r>
            <a:r>
              <a:rPr lang="en-US" sz="2200" b="1" dirty="0" err="1" smtClean="0"/>
              <a:t>std</a:t>
            </a:r>
            <a:r>
              <a:rPr lang="en-US" sz="2200" b="1" dirty="0" smtClean="0"/>
              <a:t>::</a:t>
            </a:r>
            <a:r>
              <a:rPr lang="en-US" sz="2200" b="1" dirty="0" err="1" smtClean="0"/>
              <a:t>shared_ptr</a:t>
            </a:r>
            <a:r>
              <a:rPr lang="en-US" sz="2200" b="1" dirty="0" smtClean="0"/>
              <a:t> </a:t>
            </a:r>
            <a:r>
              <a:rPr lang="en-US" sz="2600" dirty="0" smtClean="0"/>
              <a:t>releases its object at when the last </a:t>
            </a:r>
            <a:r>
              <a:rPr lang="en-US" sz="2200" b="1" dirty="0" err="1" smtClean="0"/>
              <a:t>shared_ptr</a:t>
            </a:r>
            <a:r>
              <a:rPr lang="en-US" sz="2600" dirty="0" smtClean="0"/>
              <a:t> to it is destroyed</a:t>
            </a:r>
          </a:p>
          <a:p>
            <a:pPr marL="400050" lvl="1" indent="0">
              <a:buNone/>
            </a:pPr>
            <a:endParaRPr lang="en-US" sz="2000" b="1" dirty="0" smtClean="0"/>
          </a:p>
          <a:p>
            <a:pPr marL="400050" lvl="1" indent="0">
              <a:buNone/>
            </a:pPr>
            <a:r>
              <a:rPr lang="en-US" sz="2200" b="1" dirty="0" smtClean="0"/>
              <a:t>void f(</a:t>
            </a:r>
            <a:r>
              <a:rPr lang="en-US" sz="2200" b="1" dirty="0" err="1" smtClean="0"/>
              <a:t>int</a:t>
            </a:r>
            <a:r>
              <a:rPr lang="en-US" sz="2200" b="1" dirty="0" smtClean="0"/>
              <a:t> n, </a:t>
            </a:r>
            <a:r>
              <a:rPr lang="en-US" sz="2200" b="1" dirty="0" err="1" smtClean="0"/>
              <a:t>int</a:t>
            </a:r>
            <a:r>
              <a:rPr lang="en-US" sz="2200" b="1" dirty="0" smtClean="0"/>
              <a:t> x)</a:t>
            </a:r>
          </a:p>
          <a:p>
            <a:pPr marL="400050" lvl="1" indent="0">
              <a:buNone/>
            </a:pPr>
            <a:r>
              <a:rPr lang="en-US" sz="2200" b="1" dirty="0" smtClean="0"/>
              <a:t>{</a:t>
            </a:r>
          </a:p>
          <a:p>
            <a:pPr marL="400050" lvl="1" indent="0">
              <a:buNone/>
            </a:pPr>
            <a:r>
              <a:rPr lang="en-US" sz="2200" b="1" dirty="0"/>
              <a:t>	</a:t>
            </a:r>
            <a:r>
              <a:rPr lang="en-US" sz="2200" b="1" dirty="0" err="1" smtClean="0"/>
              <a:t>shared_ptr</a:t>
            </a:r>
            <a:r>
              <a:rPr lang="en-US" sz="2200" b="1" dirty="0" smtClean="0"/>
              <a:t>&lt;Gadget&gt; p </a:t>
            </a:r>
            <a:r>
              <a:rPr lang="en-US" sz="2200" b="1" dirty="0"/>
              <a:t>{</a:t>
            </a:r>
            <a:r>
              <a:rPr lang="en-US" sz="2200" b="1" dirty="0" smtClean="0"/>
              <a:t>new Gadget{n}};	// </a:t>
            </a:r>
            <a:r>
              <a:rPr lang="en-US" sz="2200" i="1" dirty="0" smtClean="0"/>
              <a:t>manage that pointer!</a:t>
            </a:r>
            <a:endParaRPr lang="en-US" sz="2200" i="1" dirty="0" smtClean="0">
              <a:sym typeface="Wingdings" pitchFamily="2" charset="2"/>
            </a:endParaRPr>
          </a:p>
          <a:p>
            <a:pPr marL="400050" lvl="1" indent="0">
              <a:buNone/>
            </a:pPr>
            <a:r>
              <a:rPr lang="en-US" sz="2200" i="1" dirty="0">
                <a:sym typeface="Wingdings" pitchFamily="2" charset="2"/>
              </a:rPr>
              <a:t>	</a:t>
            </a:r>
            <a:r>
              <a:rPr lang="en-US" sz="2200" b="1" dirty="0" smtClean="0">
                <a:sym typeface="Wingdings" pitchFamily="2" charset="2"/>
              </a:rPr>
              <a:t>// </a:t>
            </a:r>
            <a:r>
              <a:rPr lang="en-US" sz="2200" i="1" dirty="0" smtClean="0">
                <a:sym typeface="Wingdings" pitchFamily="2" charset="2"/>
              </a:rPr>
              <a:t>…</a:t>
            </a:r>
          </a:p>
          <a:p>
            <a:pPr marL="400050" lvl="1" indent="0">
              <a:buNone/>
            </a:pPr>
            <a:r>
              <a:rPr lang="en-US" sz="2200" b="1" dirty="0">
                <a:sym typeface="Wingdings" pitchFamily="2" charset="2"/>
              </a:rPr>
              <a:t>	</a:t>
            </a:r>
            <a:r>
              <a:rPr lang="en-US" sz="2200" b="1" dirty="0" smtClean="0">
                <a:sym typeface="Wingdings" pitchFamily="2" charset="2"/>
              </a:rPr>
              <a:t>if (x&lt;100) throw </a:t>
            </a:r>
            <a:r>
              <a:rPr lang="en-US" sz="2200" b="1" dirty="0" err="1" smtClean="0">
                <a:sym typeface="Wingdings" pitchFamily="2" charset="2"/>
              </a:rPr>
              <a:t>std</a:t>
            </a:r>
            <a:r>
              <a:rPr lang="en-US" sz="2200" b="1" dirty="0" smtClean="0">
                <a:sym typeface="Wingdings" pitchFamily="2" charset="2"/>
              </a:rPr>
              <a:t>::</a:t>
            </a:r>
            <a:r>
              <a:rPr lang="en-US" sz="2200" b="1" dirty="0" err="1" smtClean="0">
                <a:sym typeface="Wingdings" pitchFamily="2" charset="2"/>
              </a:rPr>
              <a:t>runtime_error</a:t>
            </a:r>
            <a:r>
              <a:rPr lang="en-US" sz="2200" b="1" dirty="0" smtClean="0">
                <a:sym typeface="Wingdings" pitchFamily="2" charset="2"/>
              </a:rPr>
              <a:t>{“Weird!”};	// </a:t>
            </a:r>
            <a:r>
              <a:rPr lang="en-US" sz="2200" i="1" dirty="0" smtClean="0">
                <a:sym typeface="Wingdings" pitchFamily="2" charset="2"/>
              </a:rPr>
              <a:t>no leak</a:t>
            </a:r>
          </a:p>
          <a:p>
            <a:pPr marL="400050" lvl="1" indent="0">
              <a:buNone/>
            </a:pPr>
            <a:r>
              <a:rPr lang="en-US" sz="2200" b="1" dirty="0">
                <a:sym typeface="Wingdings" pitchFamily="2" charset="2"/>
              </a:rPr>
              <a:t>	</a:t>
            </a:r>
            <a:r>
              <a:rPr lang="en-US" sz="2200" b="1" dirty="0" smtClean="0">
                <a:sym typeface="Wingdings" pitchFamily="2" charset="2"/>
              </a:rPr>
              <a:t>if (x&lt;200) return;					// </a:t>
            </a:r>
            <a:r>
              <a:rPr lang="en-US" sz="2200" i="1" dirty="0" smtClean="0">
                <a:sym typeface="Wingdings" pitchFamily="2" charset="2"/>
              </a:rPr>
              <a:t>no leak</a:t>
            </a:r>
          </a:p>
          <a:p>
            <a:pPr marL="400050" lvl="1" indent="0">
              <a:buNone/>
            </a:pPr>
            <a:r>
              <a:rPr lang="en-US" sz="2200" b="1" dirty="0">
                <a:sym typeface="Wingdings" pitchFamily="2" charset="2"/>
              </a:rPr>
              <a:t>	</a:t>
            </a:r>
            <a:r>
              <a:rPr lang="en-US" sz="2200" b="1" dirty="0" smtClean="0">
                <a:sym typeface="Wingdings" pitchFamily="2" charset="2"/>
              </a:rPr>
              <a:t>// </a:t>
            </a:r>
            <a:r>
              <a:rPr lang="en-US" sz="2200" i="1" dirty="0" smtClean="0">
                <a:sym typeface="Wingdings" pitchFamily="2" charset="2"/>
              </a:rPr>
              <a:t>…</a:t>
            </a:r>
          </a:p>
          <a:p>
            <a:pPr marL="400050" lvl="1" indent="0">
              <a:buNone/>
            </a:pPr>
            <a:r>
              <a:rPr lang="en-US" sz="2200" b="1" dirty="0" smtClean="0">
                <a:sym typeface="Wingdings" pitchFamily="2" charset="2"/>
              </a:rPr>
              <a:t>}</a:t>
            </a:r>
          </a:p>
          <a:p>
            <a:pPr marL="400050" lvl="1" indent="0">
              <a:buNone/>
            </a:pPr>
            <a:endParaRPr lang="en-US" sz="2000" b="1" dirty="0">
              <a:sym typeface="Wingdings" pitchFamily="2" charset="2"/>
            </a:endParaRPr>
          </a:p>
          <a:p>
            <a:pPr lvl="1" indent="-342900"/>
            <a:r>
              <a:rPr lang="en-US" sz="2200" b="1" dirty="0" err="1" smtClean="0">
                <a:sym typeface="Wingdings" pitchFamily="2" charset="2"/>
              </a:rPr>
              <a:t>shared_ptr</a:t>
            </a:r>
            <a:r>
              <a:rPr lang="en-US" sz="2200" dirty="0" smtClean="0">
                <a:sym typeface="Wingdings" pitchFamily="2" charset="2"/>
              </a:rPr>
              <a:t> provides a form of garbage collection</a:t>
            </a:r>
          </a:p>
          <a:p>
            <a:pPr lvl="1" indent="-342900"/>
            <a:r>
              <a:rPr lang="en-US" sz="2200" dirty="0" smtClean="0">
                <a:sym typeface="Wingdings" pitchFamily="2" charset="2"/>
              </a:rPr>
              <a:t>But </a:t>
            </a:r>
            <a:r>
              <a:rPr lang="en-US" sz="2200" dirty="0">
                <a:sym typeface="Wingdings" pitchFamily="2" charset="2"/>
              </a:rPr>
              <a:t>I’m not sharing anything</a:t>
            </a:r>
          </a:p>
          <a:p>
            <a:pPr lvl="2" indent="-342900"/>
            <a:r>
              <a:rPr lang="en-US" sz="1900" dirty="0" smtClean="0">
                <a:sym typeface="Wingdings" pitchFamily="2" charset="2"/>
              </a:rPr>
              <a:t>use a </a:t>
            </a:r>
            <a:r>
              <a:rPr lang="en-US" sz="1900" b="1" dirty="0" err="1" smtClean="0">
                <a:sym typeface="Wingdings" pitchFamily="2" charset="2"/>
              </a:rPr>
              <a:t>unique_ptr</a:t>
            </a:r>
            <a:endParaRPr lang="en-US" sz="1900" dirty="0" smtClean="0">
              <a:sym typeface="Wingdings" pitchFamily="2" charset="2"/>
            </a:endParaRPr>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067158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Handles and Pointers</a:t>
            </a:r>
            <a:endParaRPr lang="en-US" dirty="0"/>
          </a:p>
        </p:txBody>
      </p:sp>
      <p:sp>
        <p:nvSpPr>
          <p:cNvPr id="3" name="Content Placeholder 2"/>
          <p:cNvSpPr>
            <a:spLocks noGrp="1"/>
          </p:cNvSpPr>
          <p:nvPr>
            <p:ph idx="1"/>
          </p:nvPr>
        </p:nvSpPr>
        <p:spPr>
          <a:xfrm>
            <a:off x="457200" y="1600200"/>
            <a:ext cx="8382000" cy="4525963"/>
          </a:xfrm>
        </p:spPr>
        <p:txBody>
          <a:bodyPr>
            <a:normAutofit/>
          </a:bodyPr>
          <a:lstStyle/>
          <a:p>
            <a:r>
              <a:rPr lang="en-US" sz="2400" dirty="0" smtClean="0"/>
              <a:t>But why use a pointer at all?</a:t>
            </a:r>
          </a:p>
          <a:p>
            <a:r>
              <a:rPr lang="en-US" sz="2400" dirty="0" smtClean="0"/>
              <a:t>If you can, just use a scoped variable</a:t>
            </a:r>
          </a:p>
          <a:p>
            <a:pPr marL="400050" lvl="1" indent="0">
              <a:buNone/>
            </a:pPr>
            <a:endParaRPr lang="en-US" sz="2000" b="1" dirty="0" smtClean="0"/>
          </a:p>
          <a:p>
            <a:pPr marL="400050" lvl="1" indent="0">
              <a:buNone/>
            </a:pPr>
            <a:r>
              <a:rPr lang="en-US" sz="2000" b="1" dirty="0" smtClean="0"/>
              <a:t>void f(</a:t>
            </a:r>
            <a:r>
              <a:rPr lang="en-US" sz="2000" b="1" dirty="0" err="1" smtClean="0"/>
              <a:t>int</a:t>
            </a:r>
            <a:r>
              <a:rPr lang="en-US" sz="2000" b="1" dirty="0" smtClean="0"/>
              <a:t> n, </a:t>
            </a:r>
            <a:r>
              <a:rPr lang="en-US" sz="2000" b="1" dirty="0" err="1" smtClean="0"/>
              <a:t>int</a:t>
            </a:r>
            <a:r>
              <a:rPr lang="en-US" sz="2000" b="1" dirty="0" smtClean="0"/>
              <a:t> x)</a:t>
            </a:r>
          </a:p>
          <a:p>
            <a:pPr marL="400050" lvl="1" indent="0">
              <a:buNone/>
            </a:pPr>
            <a:r>
              <a:rPr lang="en-US" sz="2000" b="1" dirty="0" smtClean="0"/>
              <a:t>{</a:t>
            </a:r>
          </a:p>
          <a:p>
            <a:pPr marL="400050" lvl="1" indent="0">
              <a:buNone/>
            </a:pPr>
            <a:r>
              <a:rPr lang="en-US" sz="2000" b="1" dirty="0"/>
              <a:t>	</a:t>
            </a:r>
            <a:r>
              <a:rPr lang="en-US" sz="2000" b="1" dirty="0" smtClean="0"/>
              <a:t>Gadget g </a:t>
            </a:r>
            <a:r>
              <a:rPr lang="en-US" sz="2000" b="1" dirty="0"/>
              <a:t>{</a:t>
            </a:r>
            <a:r>
              <a:rPr lang="en-US" sz="2000" b="1" dirty="0" smtClean="0"/>
              <a:t>n</a:t>
            </a:r>
            <a:r>
              <a:rPr lang="en-US" sz="2000" b="1" dirty="0"/>
              <a:t>}</a:t>
            </a:r>
            <a:r>
              <a:rPr lang="en-US" sz="2000" b="1" dirty="0" smtClean="0"/>
              <a:t>; 	</a:t>
            </a:r>
            <a:endParaRPr lang="en-US" sz="2000" i="1" dirty="0" smtClean="0">
              <a:sym typeface="Wingdings" pitchFamily="2" charset="2"/>
            </a:endParaRPr>
          </a:p>
          <a:p>
            <a:pPr marL="400050" lvl="1" indent="0">
              <a:buNone/>
            </a:pPr>
            <a:r>
              <a:rPr lang="en-US" sz="2000" i="1" dirty="0">
                <a:sym typeface="Wingdings" pitchFamily="2" charset="2"/>
              </a:rPr>
              <a:t>	</a:t>
            </a:r>
            <a:r>
              <a:rPr lang="en-US" sz="2000" b="1" dirty="0" smtClean="0">
                <a:sym typeface="Wingdings" pitchFamily="2" charset="2"/>
              </a:rPr>
              <a:t>// </a:t>
            </a:r>
            <a:r>
              <a:rPr lang="en-US" sz="2000" i="1" dirty="0" smtClean="0">
                <a:sym typeface="Wingdings" pitchFamily="2" charset="2"/>
              </a:rPr>
              <a:t>…</a:t>
            </a:r>
          </a:p>
          <a:p>
            <a:pPr marL="400050" lvl="1" indent="0">
              <a:buNone/>
            </a:pPr>
            <a:r>
              <a:rPr lang="en-US" sz="2000" b="1" dirty="0">
                <a:sym typeface="Wingdings" pitchFamily="2" charset="2"/>
              </a:rPr>
              <a:t>	</a:t>
            </a:r>
            <a:r>
              <a:rPr lang="en-US" sz="2000" b="1" dirty="0" smtClean="0">
                <a:sym typeface="Wingdings" pitchFamily="2" charset="2"/>
              </a:rPr>
              <a:t>if (x&lt;100) throw </a:t>
            </a:r>
            <a:r>
              <a:rPr lang="en-US" sz="2000" b="1" dirty="0" err="1" smtClean="0">
                <a:sym typeface="Wingdings" pitchFamily="2" charset="2"/>
              </a:rPr>
              <a:t>std</a:t>
            </a:r>
            <a:r>
              <a:rPr lang="en-US" sz="2000" b="1" dirty="0" smtClean="0">
                <a:sym typeface="Wingdings" pitchFamily="2" charset="2"/>
              </a:rPr>
              <a:t>::</a:t>
            </a:r>
            <a:r>
              <a:rPr lang="en-US" sz="2000" b="1" dirty="0" err="1" smtClean="0">
                <a:sym typeface="Wingdings" pitchFamily="2" charset="2"/>
              </a:rPr>
              <a:t>runtime_error</a:t>
            </a:r>
            <a:r>
              <a:rPr lang="en-US" sz="2000" b="1" dirty="0">
                <a:sym typeface="Wingdings" pitchFamily="2" charset="2"/>
              </a:rPr>
              <a:t>{</a:t>
            </a:r>
            <a:r>
              <a:rPr lang="en-US" sz="2000" b="1" dirty="0" smtClean="0">
                <a:sym typeface="Wingdings" pitchFamily="2" charset="2"/>
              </a:rPr>
              <a:t>“Weird!”};	// </a:t>
            </a:r>
            <a:r>
              <a:rPr lang="en-US" sz="2000" i="1" dirty="0" smtClean="0">
                <a:sym typeface="Wingdings" pitchFamily="2" charset="2"/>
              </a:rPr>
              <a:t>no leak</a:t>
            </a:r>
          </a:p>
          <a:p>
            <a:pPr marL="400050" lvl="1" indent="0">
              <a:buNone/>
            </a:pPr>
            <a:r>
              <a:rPr lang="en-US" sz="2000" b="1" dirty="0">
                <a:sym typeface="Wingdings" pitchFamily="2" charset="2"/>
              </a:rPr>
              <a:t>	</a:t>
            </a:r>
            <a:r>
              <a:rPr lang="en-US" sz="2000" b="1" dirty="0" smtClean="0">
                <a:sym typeface="Wingdings" pitchFamily="2" charset="2"/>
              </a:rPr>
              <a:t>if (x&lt;200) return;					// </a:t>
            </a:r>
            <a:r>
              <a:rPr lang="en-US" sz="2000" i="1" dirty="0" smtClean="0">
                <a:sym typeface="Wingdings" pitchFamily="2" charset="2"/>
              </a:rPr>
              <a:t>no leak</a:t>
            </a:r>
          </a:p>
          <a:p>
            <a:pPr marL="400050" lvl="1" indent="0">
              <a:buNone/>
            </a:pPr>
            <a:r>
              <a:rPr lang="en-US" sz="2000" b="1" dirty="0">
                <a:sym typeface="Wingdings" pitchFamily="2" charset="2"/>
              </a:rPr>
              <a:t>	</a:t>
            </a:r>
            <a:r>
              <a:rPr lang="en-US" sz="2000" b="1" dirty="0" smtClean="0">
                <a:sym typeface="Wingdings" pitchFamily="2" charset="2"/>
              </a:rPr>
              <a:t>// </a:t>
            </a:r>
            <a:r>
              <a:rPr lang="en-US" sz="2000" i="1" dirty="0" smtClean="0">
                <a:sym typeface="Wingdings" pitchFamily="2" charset="2"/>
              </a:rPr>
              <a:t>…</a:t>
            </a:r>
          </a:p>
          <a:p>
            <a:pPr marL="400050" lvl="1" indent="0">
              <a:buNone/>
            </a:pPr>
            <a:r>
              <a:rPr lang="en-US" sz="2000" b="1" dirty="0" smtClean="0">
                <a:sym typeface="Wingdings" pitchFamily="2" charset="2"/>
              </a:rPr>
              <a:t>}</a:t>
            </a:r>
          </a:p>
          <a:p>
            <a:pPr marL="400050" lvl="1" indent="0">
              <a:buNone/>
            </a:pPr>
            <a:endParaRPr lang="en-US" sz="2000" b="1" dirty="0">
              <a:sym typeface="Wingdings" pitchFamily="2" charset="2"/>
            </a:endParaRPr>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6462553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use pointers?</a:t>
            </a:r>
            <a:endParaRPr lang="en-US"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sz="2800" dirty="0" smtClean="0"/>
              <a:t>And references, iterators, etc.</a:t>
            </a:r>
          </a:p>
          <a:p>
            <a:endParaRPr lang="en-US" sz="2800" dirty="0" smtClean="0"/>
          </a:p>
          <a:p>
            <a:r>
              <a:rPr lang="en-US" sz="2400" dirty="0" smtClean="0"/>
              <a:t>To represent ownership</a:t>
            </a:r>
          </a:p>
          <a:p>
            <a:pPr lvl="1"/>
            <a:r>
              <a:rPr lang="en-US" sz="2000" dirty="0" smtClean="0">
                <a:solidFill>
                  <a:srgbClr val="FF0000"/>
                </a:solidFill>
              </a:rPr>
              <a:t>Don’t! </a:t>
            </a:r>
            <a:r>
              <a:rPr lang="en-US" sz="2000" dirty="0" smtClean="0"/>
              <a:t>Instead, use handles</a:t>
            </a:r>
          </a:p>
          <a:p>
            <a:r>
              <a:rPr lang="en-US" sz="2400" dirty="0" smtClean="0"/>
              <a:t>To reference resources</a:t>
            </a:r>
          </a:p>
          <a:p>
            <a:pPr lvl="1"/>
            <a:r>
              <a:rPr lang="en-US" sz="2000" dirty="0" smtClean="0"/>
              <a:t>from within a handle</a:t>
            </a:r>
          </a:p>
          <a:p>
            <a:r>
              <a:rPr lang="en-US" sz="2400" dirty="0" smtClean="0"/>
              <a:t>To represent positions</a:t>
            </a:r>
          </a:p>
          <a:p>
            <a:pPr lvl="1"/>
            <a:r>
              <a:rPr lang="en-US" sz="2000" dirty="0" smtClean="0"/>
              <a:t>Be careful</a:t>
            </a:r>
          </a:p>
          <a:p>
            <a:r>
              <a:rPr lang="en-US" sz="2400" dirty="0" smtClean="0"/>
              <a:t>To pass large amounts of data (into a function)</a:t>
            </a:r>
          </a:p>
          <a:p>
            <a:pPr lvl="1"/>
            <a:r>
              <a:rPr lang="en-US" sz="2000" dirty="0" smtClean="0"/>
              <a:t>E.g. pass by </a:t>
            </a:r>
            <a:r>
              <a:rPr lang="en-US" sz="2000" b="1" dirty="0" smtClean="0"/>
              <a:t>const</a:t>
            </a:r>
            <a:r>
              <a:rPr lang="en-US" sz="2000" dirty="0" smtClean="0"/>
              <a:t> reference</a:t>
            </a:r>
          </a:p>
          <a:p>
            <a:r>
              <a:rPr lang="en-US" sz="2400" dirty="0" smtClean="0"/>
              <a:t>To return large amount of data (out of a function)</a:t>
            </a:r>
          </a:p>
          <a:p>
            <a:pPr lvl="1"/>
            <a:r>
              <a:rPr lang="en-US" sz="2000" dirty="0" smtClean="0">
                <a:solidFill>
                  <a:srgbClr val="FF0000"/>
                </a:solidFill>
              </a:rPr>
              <a:t>Don’t!</a:t>
            </a:r>
            <a:r>
              <a:rPr lang="en-US" sz="2000" dirty="0" smtClean="0"/>
              <a:t> Instead use move operations</a:t>
            </a:r>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42345265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pPr lvl="1"/>
            <a:r>
              <a:rPr lang="en-US" sz="3200" dirty="0" smtClean="0"/>
              <a:t>How to get a lot of data cheaply out of a function?</a:t>
            </a:r>
          </a:p>
        </p:txBody>
      </p:sp>
      <p:sp>
        <p:nvSpPr>
          <p:cNvPr id="3" name="Content Placeholder 2"/>
          <p:cNvSpPr>
            <a:spLocks noGrp="1"/>
          </p:cNvSpPr>
          <p:nvPr>
            <p:ph idx="1"/>
          </p:nvPr>
        </p:nvSpPr>
        <p:spPr>
          <a:xfrm>
            <a:off x="457200" y="1600200"/>
            <a:ext cx="8229600" cy="5181600"/>
          </a:xfrm>
        </p:spPr>
        <p:txBody>
          <a:bodyPr>
            <a:normAutofit/>
          </a:bodyPr>
          <a:lstStyle/>
          <a:p>
            <a:r>
              <a:rPr lang="en-US" sz="2400" dirty="0" smtClean="0"/>
              <a:t>Ideas</a:t>
            </a:r>
          </a:p>
          <a:p>
            <a:pPr lvl="1"/>
            <a:r>
              <a:rPr lang="en-US" sz="2000" dirty="0" smtClean="0"/>
              <a:t>Return a pointer to a </a:t>
            </a:r>
            <a:r>
              <a:rPr lang="en-US" sz="2000" b="1" dirty="0" err="1" smtClean="0"/>
              <a:t>new</a:t>
            </a:r>
            <a:r>
              <a:rPr lang="en-US" sz="2000" dirty="0" err="1" smtClean="0"/>
              <a:t>’d</a:t>
            </a:r>
            <a:r>
              <a:rPr lang="en-US" sz="2000" dirty="0" smtClean="0"/>
              <a:t> object</a:t>
            </a:r>
            <a:endParaRPr lang="en-US" sz="1800" dirty="0" smtClean="0"/>
          </a:p>
          <a:p>
            <a:pPr lvl="2"/>
            <a:r>
              <a:rPr lang="en-US" sz="1800" dirty="0" smtClean="0"/>
              <a:t>Who does the </a:t>
            </a:r>
            <a:r>
              <a:rPr lang="en-US" sz="1800" b="1" dirty="0" smtClean="0"/>
              <a:t>delete</a:t>
            </a:r>
            <a:r>
              <a:rPr lang="en-US" sz="1800" dirty="0" smtClean="0"/>
              <a:t>?</a:t>
            </a:r>
            <a:endParaRPr lang="en-US" sz="2000" dirty="0" smtClean="0"/>
          </a:p>
          <a:p>
            <a:pPr lvl="1">
              <a:buFontTx/>
              <a:buChar char="-"/>
            </a:pPr>
            <a:r>
              <a:rPr lang="en-US" sz="2000" dirty="0" smtClean="0"/>
              <a:t>Return a reference to a </a:t>
            </a:r>
            <a:r>
              <a:rPr lang="en-US" sz="2000" b="1" dirty="0" err="1" smtClean="0"/>
              <a:t>new</a:t>
            </a:r>
            <a:r>
              <a:rPr lang="en-US" sz="2000" dirty="0" err="1" smtClean="0"/>
              <a:t>’d</a:t>
            </a:r>
            <a:r>
              <a:rPr lang="en-US" sz="2000" dirty="0" smtClean="0"/>
              <a:t> object</a:t>
            </a:r>
          </a:p>
          <a:p>
            <a:pPr lvl="2">
              <a:buFontTx/>
              <a:buChar char="-"/>
            </a:pPr>
            <a:r>
              <a:rPr lang="en-US" sz="1800" dirty="0" smtClean="0"/>
              <a:t>Who does the </a:t>
            </a:r>
            <a:r>
              <a:rPr lang="en-US" sz="1800" b="1" dirty="0" smtClean="0"/>
              <a:t>delete</a:t>
            </a:r>
            <a:r>
              <a:rPr lang="en-US" sz="1800" dirty="0" smtClean="0"/>
              <a:t>?</a:t>
            </a:r>
          </a:p>
          <a:p>
            <a:pPr lvl="2">
              <a:buFontTx/>
              <a:buChar char="-"/>
            </a:pPr>
            <a:r>
              <a:rPr lang="en-US" sz="1800" dirty="0" smtClean="0"/>
              <a:t>Delete what?</a:t>
            </a:r>
          </a:p>
          <a:p>
            <a:pPr lvl="1">
              <a:buFontTx/>
              <a:buChar char="-"/>
            </a:pPr>
            <a:r>
              <a:rPr lang="en-US" sz="2000" dirty="0" smtClean="0"/>
              <a:t>Pass a target object</a:t>
            </a:r>
          </a:p>
          <a:p>
            <a:pPr lvl="2">
              <a:buFontTx/>
              <a:buChar char="-"/>
            </a:pPr>
            <a:r>
              <a:rPr lang="en-US" sz="1800" dirty="0" smtClean="0"/>
              <a:t>We are regressing towards assembly code</a:t>
            </a:r>
          </a:p>
          <a:p>
            <a:pPr lvl="1">
              <a:buFontTx/>
              <a:buChar char="-"/>
            </a:pPr>
            <a:r>
              <a:rPr lang="en-US" sz="2000" dirty="0" smtClean="0"/>
              <a:t>Return an object</a:t>
            </a:r>
          </a:p>
          <a:p>
            <a:pPr lvl="2">
              <a:buFontTx/>
              <a:buChar char="-"/>
            </a:pPr>
            <a:r>
              <a:rPr lang="en-US" sz="1800" dirty="0" smtClean="0"/>
              <a:t>Copies are expensive</a:t>
            </a:r>
          </a:p>
          <a:p>
            <a:pPr lvl="2">
              <a:buFontTx/>
              <a:buChar char="-"/>
            </a:pPr>
            <a:r>
              <a:rPr lang="en-US" sz="1800" dirty="0" smtClean="0"/>
              <a:t>Tricks to avoid copying are brittle</a:t>
            </a:r>
          </a:p>
          <a:p>
            <a:pPr lvl="2">
              <a:buFontTx/>
              <a:buChar char="-"/>
            </a:pPr>
            <a:r>
              <a:rPr lang="en-US" sz="1800" dirty="0" smtClean="0"/>
              <a:t>Tricks to avoid copying are not general</a:t>
            </a:r>
          </a:p>
          <a:p>
            <a:pPr lvl="1">
              <a:buFontTx/>
              <a:buChar char="-"/>
            </a:pPr>
            <a:r>
              <a:rPr lang="en-US" sz="2200" dirty="0" smtClean="0"/>
              <a:t>Return a handle</a:t>
            </a:r>
          </a:p>
          <a:p>
            <a:pPr lvl="2">
              <a:buFontTx/>
              <a:buChar char="-"/>
            </a:pPr>
            <a:r>
              <a:rPr lang="en-US" sz="1800" dirty="0" smtClean="0"/>
              <a:t>Simple and cheap</a:t>
            </a:r>
          </a:p>
          <a:p>
            <a:pPr marL="0" indent="0">
              <a:buNone/>
            </a:pPr>
            <a:endParaRPr lang="en-US" dirty="0"/>
          </a:p>
          <a:p>
            <a:pPr lvl="1"/>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9309874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semantics</a:t>
            </a:r>
            <a:endParaRPr lang="en-US" dirty="0"/>
          </a:p>
        </p:txBody>
      </p:sp>
      <p:sp>
        <p:nvSpPr>
          <p:cNvPr id="3" name="Content Placeholder 2"/>
          <p:cNvSpPr>
            <a:spLocks noGrp="1"/>
          </p:cNvSpPr>
          <p:nvPr>
            <p:ph idx="1"/>
          </p:nvPr>
        </p:nvSpPr>
        <p:spPr>
          <a:xfrm>
            <a:off x="457200" y="1600200"/>
            <a:ext cx="8229600" cy="3657600"/>
          </a:xfrm>
        </p:spPr>
        <p:txBody>
          <a:bodyPr>
            <a:normAutofit fontScale="92500" lnSpcReduction="10000"/>
          </a:bodyPr>
          <a:lstStyle/>
          <a:p>
            <a:r>
              <a:rPr lang="en-US" sz="2600" dirty="0" smtClean="0"/>
              <a:t>Return a </a:t>
            </a:r>
            <a:r>
              <a:rPr lang="en-US" sz="2600" b="1" dirty="0" smtClean="0"/>
              <a:t>Matrix</a:t>
            </a:r>
            <a:endParaRPr lang="en-US" sz="2600" b="1" dirty="0"/>
          </a:p>
          <a:p>
            <a:pPr marL="857250" lvl="2" indent="0">
              <a:buNone/>
            </a:pPr>
            <a:r>
              <a:rPr lang="en-US" sz="2200" b="1" dirty="0" smtClean="0"/>
              <a:t>Matrix </a:t>
            </a:r>
            <a:r>
              <a:rPr lang="en-US" sz="2200" b="1" dirty="0"/>
              <a:t>operator+(</a:t>
            </a:r>
            <a:r>
              <a:rPr lang="en-US" sz="2200" b="1" dirty="0" err="1"/>
              <a:t>const</a:t>
            </a:r>
            <a:r>
              <a:rPr lang="en-US" sz="2200" b="1" dirty="0"/>
              <a:t> Matrix</a:t>
            </a:r>
            <a:r>
              <a:rPr lang="en-US" sz="2200" b="1" dirty="0" smtClean="0"/>
              <a:t>&amp; a, </a:t>
            </a:r>
            <a:r>
              <a:rPr lang="en-US" sz="2200" b="1" dirty="0" err="1"/>
              <a:t>const</a:t>
            </a:r>
            <a:r>
              <a:rPr lang="en-US" sz="2200" b="1" dirty="0"/>
              <a:t> Matrix</a:t>
            </a:r>
            <a:r>
              <a:rPr lang="en-US" sz="2200" b="1" dirty="0" smtClean="0"/>
              <a:t>&amp; b)</a:t>
            </a:r>
          </a:p>
          <a:p>
            <a:pPr marL="857250" lvl="2" indent="0">
              <a:buNone/>
            </a:pPr>
            <a:r>
              <a:rPr lang="en-US" sz="2200" b="1" dirty="0" smtClean="0"/>
              <a:t>{</a:t>
            </a:r>
          </a:p>
          <a:p>
            <a:pPr marL="857250" lvl="2" indent="0">
              <a:buNone/>
            </a:pPr>
            <a:r>
              <a:rPr lang="en-US" sz="2200" b="1" dirty="0"/>
              <a:t>	</a:t>
            </a:r>
            <a:r>
              <a:rPr lang="en-US" sz="2200" b="1" dirty="0" smtClean="0"/>
              <a:t>	Matrix r;</a:t>
            </a:r>
          </a:p>
          <a:p>
            <a:pPr marL="857250" lvl="2" indent="0">
              <a:buNone/>
            </a:pPr>
            <a:r>
              <a:rPr lang="en-US" sz="2200" b="1" dirty="0"/>
              <a:t>	</a:t>
            </a:r>
            <a:r>
              <a:rPr lang="en-US" sz="2200" b="1" dirty="0" smtClean="0"/>
              <a:t>	// </a:t>
            </a:r>
            <a:r>
              <a:rPr lang="en-US" sz="2200" i="1" dirty="0" smtClean="0"/>
              <a:t>copy a[</a:t>
            </a:r>
            <a:r>
              <a:rPr lang="en-US" sz="2200" i="1" dirty="0" err="1" smtClean="0"/>
              <a:t>i</a:t>
            </a:r>
            <a:r>
              <a:rPr lang="en-US" sz="2200" i="1" dirty="0" smtClean="0"/>
              <a:t>]+b[</a:t>
            </a:r>
            <a:r>
              <a:rPr lang="en-US" sz="2200" i="1" dirty="0" err="1" smtClean="0"/>
              <a:t>i</a:t>
            </a:r>
            <a:r>
              <a:rPr lang="en-US" sz="2200" i="1" dirty="0" smtClean="0"/>
              <a:t>] into r[</a:t>
            </a:r>
            <a:r>
              <a:rPr lang="en-US" sz="2200" i="1" dirty="0" err="1" smtClean="0"/>
              <a:t>i</a:t>
            </a:r>
            <a:r>
              <a:rPr lang="en-US" sz="2200" i="1" dirty="0" smtClean="0"/>
              <a:t>] for each </a:t>
            </a:r>
            <a:r>
              <a:rPr lang="en-US" sz="2200" i="1" dirty="0" err="1" smtClean="0"/>
              <a:t>i</a:t>
            </a:r>
            <a:endParaRPr lang="en-US" sz="2200" i="1" dirty="0" smtClean="0"/>
          </a:p>
          <a:p>
            <a:pPr marL="857250" lvl="2" indent="0">
              <a:buNone/>
            </a:pPr>
            <a:r>
              <a:rPr lang="en-US" sz="2200" b="1" dirty="0"/>
              <a:t>	</a:t>
            </a:r>
            <a:r>
              <a:rPr lang="en-US" sz="2200" b="1" dirty="0" smtClean="0"/>
              <a:t>	return r;</a:t>
            </a:r>
          </a:p>
          <a:p>
            <a:pPr marL="857250" lvl="2" indent="0">
              <a:buNone/>
            </a:pPr>
            <a:r>
              <a:rPr lang="en-US" sz="2200" b="1" dirty="0" smtClean="0"/>
              <a:t>}</a:t>
            </a:r>
          </a:p>
          <a:p>
            <a:pPr marL="857250" lvl="2" indent="0">
              <a:buNone/>
            </a:pPr>
            <a:r>
              <a:rPr lang="en-US" sz="2200" b="1" dirty="0" smtClean="0"/>
              <a:t>Matrix </a:t>
            </a:r>
            <a:r>
              <a:rPr lang="en-US" sz="2200" b="1" dirty="0"/>
              <a:t>res = </a:t>
            </a:r>
            <a:r>
              <a:rPr lang="en-US" sz="2200" b="1" dirty="0" err="1"/>
              <a:t>a+b</a:t>
            </a:r>
            <a:r>
              <a:rPr lang="en-US" sz="2200" b="1" dirty="0" smtClean="0"/>
              <a:t>;</a:t>
            </a:r>
            <a:endParaRPr lang="en-US" sz="1900" b="1" dirty="0" smtClean="0"/>
          </a:p>
          <a:p>
            <a:r>
              <a:rPr lang="en-US" sz="2600" dirty="0" smtClean="0"/>
              <a:t>Define move a constructor for </a:t>
            </a:r>
            <a:r>
              <a:rPr lang="en-US" sz="2600" b="1" dirty="0" smtClean="0"/>
              <a:t>Matrix</a:t>
            </a:r>
            <a:endParaRPr lang="en-US" sz="2600" b="1" dirty="0"/>
          </a:p>
          <a:p>
            <a:pPr lvl="1"/>
            <a:r>
              <a:rPr lang="en-US" sz="2200" dirty="0" smtClean="0"/>
              <a:t>don’t copy; “steal the representation”</a:t>
            </a:r>
          </a:p>
          <a:p>
            <a:pPr lvl="1"/>
            <a:endParaRPr lang="en-US" dirty="0"/>
          </a:p>
          <a:p>
            <a:pPr marL="457200" lvl="1" indent="0">
              <a:buNone/>
            </a:pPr>
            <a:endParaRPr lang="en-US" dirty="0"/>
          </a:p>
        </p:txBody>
      </p:sp>
      <p:sp>
        <p:nvSpPr>
          <p:cNvPr id="7" name="Rectangle 6"/>
          <p:cNvSpPr/>
          <p:nvPr/>
        </p:nvSpPr>
        <p:spPr>
          <a:xfrm>
            <a:off x="3276600" y="5606534"/>
            <a:ext cx="685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19600" y="5987534"/>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24400" y="5987534"/>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15000" y="5987534"/>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87397" y="5994233"/>
            <a:ext cx="685800" cy="369332"/>
          </a:xfrm>
          <a:prstGeom prst="rect">
            <a:avLst/>
          </a:prstGeom>
          <a:noFill/>
        </p:spPr>
        <p:txBody>
          <a:bodyPr wrap="square" rtlCol="0">
            <a:spAutoFit/>
          </a:bodyPr>
          <a:lstStyle/>
          <a:p>
            <a:r>
              <a:rPr lang="en-US" dirty="0" smtClean="0"/>
              <a:t>……..</a:t>
            </a:r>
            <a:endParaRPr lang="en-US" dirty="0"/>
          </a:p>
        </p:txBody>
      </p:sp>
      <p:sp>
        <p:nvSpPr>
          <p:cNvPr id="13" name="TextBox 12"/>
          <p:cNvSpPr txBox="1"/>
          <p:nvPr/>
        </p:nvSpPr>
        <p:spPr>
          <a:xfrm>
            <a:off x="2590800" y="5606534"/>
            <a:ext cx="685800" cy="369332"/>
          </a:xfrm>
          <a:prstGeom prst="rect">
            <a:avLst/>
          </a:prstGeom>
          <a:noFill/>
        </p:spPr>
        <p:txBody>
          <a:bodyPr wrap="square" rtlCol="0">
            <a:spAutoFit/>
          </a:bodyPr>
          <a:lstStyle/>
          <a:p>
            <a:r>
              <a:rPr lang="en-US" dirty="0" smtClean="0"/>
              <a:t>res:</a:t>
            </a:r>
            <a:endParaRPr lang="en-US" dirty="0"/>
          </a:p>
        </p:txBody>
      </p:sp>
      <p:cxnSp>
        <p:nvCxnSpPr>
          <p:cNvPr id="15" name="Straight Arrow Connector 14"/>
          <p:cNvCxnSpPr>
            <a:endCxn id="8" idx="1"/>
          </p:cNvCxnSpPr>
          <p:nvPr/>
        </p:nvCxnSpPr>
        <p:spPr>
          <a:xfrm>
            <a:off x="3733800" y="5758934"/>
            <a:ext cx="685800" cy="34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858000" y="5029200"/>
            <a:ext cx="685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00800" y="5029200"/>
            <a:ext cx="457200" cy="369332"/>
          </a:xfrm>
          <a:prstGeom prst="rect">
            <a:avLst/>
          </a:prstGeom>
          <a:noFill/>
        </p:spPr>
        <p:txBody>
          <a:bodyPr wrap="square" rtlCol="0">
            <a:spAutoFit/>
          </a:bodyPr>
          <a:lstStyle/>
          <a:p>
            <a:r>
              <a:rPr lang="en-US" dirty="0" smtClean="0"/>
              <a:t>r:</a:t>
            </a:r>
            <a:endParaRPr lang="en-US" dirty="0"/>
          </a:p>
        </p:txBody>
      </p:sp>
      <p:cxnSp>
        <p:nvCxnSpPr>
          <p:cNvPr id="19" name="Straight Arrow Connector 18"/>
          <p:cNvCxnSpPr>
            <a:endCxn id="8" idx="0"/>
          </p:cNvCxnSpPr>
          <p:nvPr/>
        </p:nvCxnSpPr>
        <p:spPr>
          <a:xfrm flipH="1">
            <a:off x="4572000" y="5213866"/>
            <a:ext cx="2438400" cy="7736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00900" y="5213866"/>
            <a:ext cx="342900" cy="577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391400" y="5797034"/>
            <a:ext cx="304800" cy="2286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562600" y="5502533"/>
            <a:ext cx="210597" cy="2564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62101" y="5472499"/>
            <a:ext cx="210597" cy="2564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903773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semantics</a:t>
            </a:r>
            <a:endParaRPr lang="en-US" dirty="0"/>
          </a:p>
        </p:txBody>
      </p:sp>
      <p:sp>
        <p:nvSpPr>
          <p:cNvPr id="3" name="Content Placeholder 2"/>
          <p:cNvSpPr>
            <a:spLocks noGrp="1"/>
          </p:cNvSpPr>
          <p:nvPr>
            <p:ph idx="1"/>
          </p:nvPr>
        </p:nvSpPr>
        <p:spPr>
          <a:xfrm>
            <a:off x="457200" y="1600199"/>
            <a:ext cx="8229600" cy="3902333"/>
          </a:xfrm>
        </p:spPr>
        <p:txBody>
          <a:bodyPr>
            <a:normAutofit fontScale="92500" lnSpcReduction="20000"/>
          </a:bodyPr>
          <a:lstStyle/>
          <a:p>
            <a:r>
              <a:rPr lang="en-US" sz="2600" dirty="0" smtClean="0"/>
              <a:t>Direct support in C++11: Move constructor</a:t>
            </a:r>
            <a:endParaRPr lang="en-US" sz="2600" b="1" dirty="0"/>
          </a:p>
          <a:p>
            <a:pPr marL="857250" lvl="2" indent="0">
              <a:buNone/>
            </a:pPr>
            <a:r>
              <a:rPr lang="en-US" sz="2200" b="1" dirty="0" smtClean="0"/>
              <a:t>class Matrix {</a:t>
            </a:r>
          </a:p>
          <a:p>
            <a:pPr marL="857250" lvl="2" indent="0">
              <a:buNone/>
            </a:pPr>
            <a:r>
              <a:rPr lang="en-US" sz="2200" b="1" dirty="0"/>
              <a:t>	</a:t>
            </a:r>
            <a:r>
              <a:rPr lang="en-US" sz="2200" b="1" dirty="0" smtClean="0"/>
              <a:t>	Representation rep;</a:t>
            </a:r>
          </a:p>
          <a:p>
            <a:pPr marL="857250" lvl="2" indent="0">
              <a:buNone/>
            </a:pPr>
            <a:r>
              <a:rPr lang="en-US" sz="2200" b="1" dirty="0"/>
              <a:t>	</a:t>
            </a:r>
            <a:r>
              <a:rPr lang="en-US" sz="2200" b="1" dirty="0" smtClean="0"/>
              <a:t>	// </a:t>
            </a:r>
            <a:r>
              <a:rPr lang="en-US" sz="2200" i="1" dirty="0" smtClean="0"/>
              <a:t>…</a:t>
            </a:r>
          </a:p>
          <a:p>
            <a:pPr marL="1771650" lvl="4" indent="0">
              <a:buNone/>
            </a:pPr>
            <a:r>
              <a:rPr lang="en-US" sz="2200" b="1" dirty="0" smtClean="0"/>
              <a:t>Matrix(Matrix&amp;&amp; a)	// </a:t>
            </a:r>
            <a:r>
              <a:rPr lang="en-US" sz="2200" i="1" dirty="0" smtClean="0"/>
              <a:t>move constructor</a:t>
            </a:r>
          </a:p>
          <a:p>
            <a:pPr marL="1771650" lvl="4" indent="0">
              <a:buNone/>
            </a:pPr>
            <a:r>
              <a:rPr lang="en-US" sz="2200" b="1" dirty="0" smtClean="0"/>
              <a:t>{</a:t>
            </a:r>
          </a:p>
          <a:p>
            <a:pPr marL="1771650" lvl="4" indent="0">
              <a:buNone/>
            </a:pPr>
            <a:r>
              <a:rPr lang="en-US" sz="2200" b="1" dirty="0"/>
              <a:t>	</a:t>
            </a:r>
            <a:r>
              <a:rPr lang="en-US" sz="2200" b="1" dirty="0" smtClean="0"/>
              <a:t>	rep = </a:t>
            </a:r>
            <a:r>
              <a:rPr lang="en-US" sz="2200" b="1" dirty="0" err="1" smtClean="0"/>
              <a:t>a.rep</a:t>
            </a:r>
            <a:r>
              <a:rPr lang="en-US" sz="2200" b="1" dirty="0" smtClean="0"/>
              <a:t>;	// </a:t>
            </a:r>
            <a:r>
              <a:rPr lang="en-US" sz="2200" i="1" dirty="0" smtClean="0"/>
              <a:t>*this gets a’s elements</a:t>
            </a:r>
          </a:p>
          <a:p>
            <a:pPr marL="1771650" lvl="4" indent="0">
              <a:buNone/>
            </a:pPr>
            <a:r>
              <a:rPr lang="en-US" sz="2200" b="1" dirty="0"/>
              <a:t>	</a:t>
            </a:r>
            <a:r>
              <a:rPr lang="en-US" sz="2200" b="1" dirty="0" smtClean="0"/>
              <a:t>	</a:t>
            </a:r>
            <a:r>
              <a:rPr lang="en-US" sz="2200" b="1" dirty="0" err="1" smtClean="0"/>
              <a:t>a.rep</a:t>
            </a:r>
            <a:r>
              <a:rPr lang="en-US" sz="2200" b="1" dirty="0" smtClean="0"/>
              <a:t> = {};	// </a:t>
            </a:r>
            <a:r>
              <a:rPr lang="en-US" sz="2200" i="1" dirty="0" smtClean="0"/>
              <a:t>a becomes the empty Matrix</a:t>
            </a:r>
          </a:p>
          <a:p>
            <a:pPr marL="1771650" lvl="4" indent="0">
              <a:buNone/>
            </a:pPr>
            <a:r>
              <a:rPr lang="en-US" sz="2200" b="1" dirty="0"/>
              <a:t>}</a:t>
            </a:r>
            <a:endParaRPr lang="en-US" sz="2200" b="1" dirty="0" smtClean="0"/>
          </a:p>
          <a:p>
            <a:pPr marL="857250" lvl="2" indent="0">
              <a:buNone/>
            </a:pPr>
            <a:r>
              <a:rPr lang="en-US" sz="2200" b="1" dirty="0" smtClean="0"/>
              <a:t>};</a:t>
            </a:r>
          </a:p>
          <a:p>
            <a:pPr marL="857250" lvl="2" indent="0">
              <a:buNone/>
            </a:pPr>
            <a:endParaRPr lang="en-US" sz="2200" b="1" dirty="0" smtClean="0"/>
          </a:p>
          <a:p>
            <a:pPr marL="857250" lvl="2" indent="0">
              <a:buNone/>
            </a:pPr>
            <a:r>
              <a:rPr lang="en-US" sz="2200" b="1" dirty="0" smtClean="0"/>
              <a:t>Matrix </a:t>
            </a:r>
            <a:r>
              <a:rPr lang="en-US" sz="2200" b="1" dirty="0"/>
              <a:t>res = </a:t>
            </a:r>
            <a:r>
              <a:rPr lang="en-US" sz="2200" b="1" dirty="0" err="1"/>
              <a:t>a+b</a:t>
            </a:r>
            <a:r>
              <a:rPr lang="en-US" sz="2200" b="1" dirty="0" smtClean="0"/>
              <a:t>;</a:t>
            </a:r>
            <a:endParaRPr lang="en-US" dirty="0"/>
          </a:p>
          <a:p>
            <a:pPr marL="457200" lvl="1" indent="0">
              <a:buNone/>
            </a:pPr>
            <a:endParaRPr lang="en-US" dirty="0"/>
          </a:p>
        </p:txBody>
      </p:sp>
      <p:sp>
        <p:nvSpPr>
          <p:cNvPr id="7" name="Rectangle 6"/>
          <p:cNvSpPr/>
          <p:nvPr/>
        </p:nvSpPr>
        <p:spPr>
          <a:xfrm>
            <a:off x="3276600" y="5606534"/>
            <a:ext cx="685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19600" y="5987534"/>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24400" y="5987534"/>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15000" y="5987534"/>
            <a:ext cx="3048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87397" y="5994233"/>
            <a:ext cx="685800" cy="369332"/>
          </a:xfrm>
          <a:prstGeom prst="rect">
            <a:avLst/>
          </a:prstGeom>
          <a:noFill/>
        </p:spPr>
        <p:txBody>
          <a:bodyPr wrap="square" rtlCol="0">
            <a:spAutoFit/>
          </a:bodyPr>
          <a:lstStyle/>
          <a:p>
            <a:r>
              <a:rPr lang="en-US" dirty="0" smtClean="0"/>
              <a:t>……..</a:t>
            </a:r>
            <a:endParaRPr lang="en-US" dirty="0"/>
          </a:p>
        </p:txBody>
      </p:sp>
      <p:sp>
        <p:nvSpPr>
          <p:cNvPr id="13" name="TextBox 12"/>
          <p:cNvSpPr txBox="1"/>
          <p:nvPr/>
        </p:nvSpPr>
        <p:spPr>
          <a:xfrm>
            <a:off x="2590800" y="5606534"/>
            <a:ext cx="685800" cy="369332"/>
          </a:xfrm>
          <a:prstGeom prst="rect">
            <a:avLst/>
          </a:prstGeom>
          <a:noFill/>
        </p:spPr>
        <p:txBody>
          <a:bodyPr wrap="square" rtlCol="0">
            <a:spAutoFit/>
          </a:bodyPr>
          <a:lstStyle/>
          <a:p>
            <a:r>
              <a:rPr lang="en-US" dirty="0" smtClean="0"/>
              <a:t>res:</a:t>
            </a:r>
            <a:endParaRPr lang="en-US" dirty="0"/>
          </a:p>
        </p:txBody>
      </p:sp>
      <p:cxnSp>
        <p:nvCxnSpPr>
          <p:cNvPr id="15" name="Straight Arrow Connector 14"/>
          <p:cNvCxnSpPr>
            <a:endCxn id="8" idx="1"/>
          </p:cNvCxnSpPr>
          <p:nvPr/>
        </p:nvCxnSpPr>
        <p:spPr>
          <a:xfrm>
            <a:off x="3733800" y="5758934"/>
            <a:ext cx="685800" cy="34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858000" y="5029200"/>
            <a:ext cx="685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00800" y="5029200"/>
            <a:ext cx="457200" cy="369332"/>
          </a:xfrm>
          <a:prstGeom prst="rect">
            <a:avLst/>
          </a:prstGeom>
          <a:noFill/>
        </p:spPr>
        <p:txBody>
          <a:bodyPr wrap="square" rtlCol="0">
            <a:spAutoFit/>
          </a:bodyPr>
          <a:lstStyle/>
          <a:p>
            <a:r>
              <a:rPr lang="en-US" dirty="0" smtClean="0"/>
              <a:t>r:</a:t>
            </a:r>
            <a:endParaRPr lang="en-US" dirty="0"/>
          </a:p>
        </p:txBody>
      </p:sp>
      <p:cxnSp>
        <p:nvCxnSpPr>
          <p:cNvPr id="19" name="Straight Arrow Connector 18"/>
          <p:cNvCxnSpPr>
            <a:endCxn id="8" idx="0"/>
          </p:cNvCxnSpPr>
          <p:nvPr/>
        </p:nvCxnSpPr>
        <p:spPr>
          <a:xfrm flipH="1">
            <a:off x="4572000" y="5213866"/>
            <a:ext cx="2438400" cy="7736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00900" y="5213866"/>
            <a:ext cx="342900" cy="577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391400" y="5797034"/>
            <a:ext cx="304800" cy="2286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562600" y="5502533"/>
            <a:ext cx="210597" cy="2564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62101" y="5472499"/>
            <a:ext cx="210597" cy="2564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cxnSp>
        <p:nvCxnSpPr>
          <p:cNvPr id="6" name="Straight Arrow Connector 5"/>
          <p:cNvCxnSpPr/>
          <p:nvPr/>
        </p:nvCxnSpPr>
        <p:spPr>
          <a:xfrm flipH="1">
            <a:off x="6019800" y="1828800"/>
            <a:ext cx="1524000" cy="99060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4834262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garbage collection needed</a:t>
            </a:r>
            <a:endParaRPr lang="en-US" dirty="0"/>
          </a:p>
        </p:txBody>
      </p:sp>
      <p:sp>
        <p:nvSpPr>
          <p:cNvPr id="3" name="Content Placeholder 2"/>
          <p:cNvSpPr>
            <a:spLocks noGrp="1"/>
          </p:cNvSpPr>
          <p:nvPr>
            <p:ph idx="1"/>
          </p:nvPr>
        </p:nvSpPr>
        <p:spPr>
          <a:xfrm>
            <a:off x="457200" y="1600200"/>
            <a:ext cx="8610600" cy="5105400"/>
          </a:xfrm>
        </p:spPr>
        <p:txBody>
          <a:bodyPr>
            <a:noAutofit/>
          </a:bodyPr>
          <a:lstStyle/>
          <a:p>
            <a:r>
              <a:rPr lang="en-US" sz="2400" dirty="0" smtClean="0"/>
              <a:t>For general, simple, implicit, and efficient resource management</a:t>
            </a:r>
          </a:p>
          <a:p>
            <a:r>
              <a:rPr lang="en-US" sz="2400" dirty="0" smtClean="0"/>
              <a:t>Apply these techniques in order:</a:t>
            </a:r>
          </a:p>
          <a:p>
            <a:pPr marL="914400" lvl="1" indent="-457200">
              <a:buFont typeface="+mj-lt"/>
              <a:buAutoNum type="arabicPeriod"/>
            </a:pPr>
            <a:r>
              <a:rPr lang="en-US" sz="2000" dirty="0" smtClean="0"/>
              <a:t>Store data in containers</a:t>
            </a:r>
          </a:p>
          <a:p>
            <a:pPr marL="1314450" lvl="2" indent="-457200"/>
            <a:r>
              <a:rPr lang="en-US" sz="1800" dirty="0" smtClean="0"/>
              <a:t>The semantics of the fundamental abstraction is reflected in the interface</a:t>
            </a:r>
          </a:p>
          <a:p>
            <a:pPr marL="1314450" lvl="2" indent="-457200"/>
            <a:r>
              <a:rPr lang="en-US" sz="1800" dirty="0" smtClean="0"/>
              <a:t>Including lifetime</a:t>
            </a:r>
          </a:p>
          <a:p>
            <a:pPr marL="914400" lvl="1" indent="-457200">
              <a:buFont typeface="+mj-lt"/>
              <a:buAutoNum type="arabicPeriod"/>
            </a:pPr>
            <a:r>
              <a:rPr lang="en-US" sz="2000" dirty="0" smtClean="0"/>
              <a:t>Manage </a:t>
            </a:r>
            <a:r>
              <a:rPr lang="en-US" sz="2000" b="1" i="1" dirty="0" smtClean="0"/>
              <a:t>all</a:t>
            </a:r>
            <a:r>
              <a:rPr lang="en-US" sz="2000" dirty="0" smtClean="0"/>
              <a:t> resources with resource handles</a:t>
            </a:r>
          </a:p>
          <a:p>
            <a:pPr marL="1314450" lvl="2" indent="-457200"/>
            <a:r>
              <a:rPr lang="en-US" sz="1800" dirty="0" smtClean="0"/>
              <a:t>RAII</a:t>
            </a:r>
          </a:p>
          <a:p>
            <a:pPr marL="1314450" lvl="2" indent="-457200"/>
            <a:r>
              <a:rPr lang="en-US" sz="1800" dirty="0" smtClean="0"/>
              <a:t>Not just memory: </a:t>
            </a:r>
            <a:r>
              <a:rPr lang="en-US" sz="1800" b="1" i="1" dirty="0"/>
              <a:t>all</a:t>
            </a:r>
            <a:r>
              <a:rPr lang="en-US" sz="1800" dirty="0" smtClean="0"/>
              <a:t> resources</a:t>
            </a:r>
          </a:p>
          <a:p>
            <a:pPr marL="914400" lvl="1" indent="-457200">
              <a:buFont typeface="+mj-lt"/>
              <a:buAutoNum type="arabicPeriod"/>
            </a:pPr>
            <a:r>
              <a:rPr lang="en-US" sz="2000" dirty="0" smtClean="0"/>
              <a:t>Use “smart pointers”</a:t>
            </a:r>
          </a:p>
          <a:p>
            <a:pPr marL="1314450" lvl="2" indent="-457200"/>
            <a:r>
              <a:rPr lang="en-US" sz="1800" dirty="0" smtClean="0"/>
              <a:t>They are still pointers</a:t>
            </a:r>
          </a:p>
          <a:p>
            <a:pPr marL="914400" lvl="1" indent="-457200">
              <a:buFont typeface="+mj-lt"/>
              <a:buAutoNum type="arabicPeriod"/>
            </a:pPr>
            <a:r>
              <a:rPr lang="en-US" sz="2000" dirty="0" smtClean="0"/>
              <a:t>Plug in a garbage collector</a:t>
            </a:r>
          </a:p>
          <a:p>
            <a:pPr lvl="2"/>
            <a:r>
              <a:rPr lang="en-US" sz="1800" dirty="0" smtClean="0"/>
              <a:t>For “litter collection”</a:t>
            </a:r>
          </a:p>
          <a:p>
            <a:pPr lvl="2"/>
            <a:r>
              <a:rPr lang="en-US" sz="1800" dirty="0" smtClean="0"/>
              <a:t>C++11 specifies an interface</a:t>
            </a:r>
          </a:p>
          <a:p>
            <a:pPr lvl="2"/>
            <a:r>
              <a:rPr lang="en-US" sz="1800" dirty="0" smtClean="0"/>
              <a:t>Can still leak non-memory resources</a:t>
            </a:r>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40248364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sz="2400" dirty="0" smtClean="0"/>
              <a:t>Aims and constraints</a:t>
            </a:r>
          </a:p>
          <a:p>
            <a:r>
              <a:rPr lang="en-US" sz="2400" dirty="0" smtClean="0"/>
              <a:t>C++ in four slides</a:t>
            </a:r>
            <a:endParaRPr lang="en-US" sz="2000" dirty="0" smtClean="0"/>
          </a:p>
          <a:p>
            <a:r>
              <a:rPr lang="en-US" sz="2400" dirty="0" smtClean="0"/>
              <a:t>Resource management</a:t>
            </a:r>
          </a:p>
          <a:p>
            <a:r>
              <a:rPr lang="en-US" sz="2400" dirty="0" smtClean="0"/>
              <a:t>OOP: Classes and Hierarchies</a:t>
            </a:r>
          </a:p>
          <a:p>
            <a:pPr lvl="1"/>
            <a:r>
              <a:rPr lang="en-US" sz="2000" dirty="0" smtClean="0"/>
              <a:t>(very briefly)</a:t>
            </a:r>
          </a:p>
          <a:p>
            <a:r>
              <a:rPr lang="en-US" sz="2400" dirty="0" smtClean="0"/>
              <a:t>GP: Templates</a:t>
            </a:r>
          </a:p>
          <a:p>
            <a:pPr lvl="1"/>
            <a:r>
              <a:rPr lang="en-US" sz="2000" dirty="0" smtClean="0"/>
              <a:t>Requirements checking</a:t>
            </a:r>
          </a:p>
          <a:p>
            <a:r>
              <a:rPr lang="en-US" sz="2400" dirty="0" smtClean="0"/>
              <a:t>Challenges</a:t>
            </a:r>
            <a:endParaRPr lang="en-US" sz="24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pic>
        <p:nvPicPr>
          <p:cNvPr id="5" name="Picture 2" descr="E:\My Pictures\curiosity-self-portrait-hi-r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1295400"/>
            <a:ext cx="3646037" cy="506981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1776144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a:t>
            </a:r>
            <a:r>
              <a:rPr lang="en-US" b="1" dirty="0" smtClean="0"/>
              <a:t>for</a:t>
            </a:r>
            <a:r>
              <a:rPr lang="en-US" dirty="0" smtClean="0"/>
              <a:t>, </a:t>
            </a:r>
            <a:r>
              <a:rPr lang="en-US" b="1" dirty="0" smtClean="0"/>
              <a:t>auto</a:t>
            </a:r>
            <a:r>
              <a:rPr lang="en-US" dirty="0" smtClean="0"/>
              <a:t>, and move</a:t>
            </a:r>
            <a:endParaRPr lang="en-US" dirty="0"/>
          </a:p>
        </p:txBody>
      </p:sp>
      <p:sp>
        <p:nvSpPr>
          <p:cNvPr id="3" name="Content Placeholder 2"/>
          <p:cNvSpPr>
            <a:spLocks noGrp="1"/>
          </p:cNvSpPr>
          <p:nvPr>
            <p:ph idx="1"/>
          </p:nvPr>
        </p:nvSpPr>
        <p:spPr>
          <a:xfrm>
            <a:off x="457200" y="1600200"/>
            <a:ext cx="8610600" cy="4525963"/>
          </a:xfrm>
        </p:spPr>
        <p:txBody>
          <a:bodyPr>
            <a:normAutofit fontScale="85000" lnSpcReduction="20000"/>
          </a:bodyPr>
          <a:lstStyle/>
          <a:p>
            <a:r>
              <a:rPr lang="en-US" sz="2800" dirty="0" smtClean="0"/>
              <a:t>As ever, what matters is how features work in combination</a:t>
            </a:r>
          </a:p>
          <a:p>
            <a:pPr marL="457200" lvl="1" indent="0">
              <a:buNone/>
            </a:pPr>
            <a:r>
              <a:rPr lang="en-US" sz="2100" b="1" dirty="0"/>
              <a:t>template&lt;typename C, typename V&gt;</a:t>
            </a:r>
          </a:p>
          <a:p>
            <a:pPr marL="457200" lvl="1" indent="0">
              <a:buNone/>
            </a:pPr>
            <a:r>
              <a:rPr lang="en-US" sz="2100" b="1" dirty="0" smtClean="0"/>
              <a:t>vector&lt;Value_type&lt;C&gt;*&gt; </a:t>
            </a:r>
            <a:r>
              <a:rPr lang="en-US" sz="2100" b="1" dirty="0" err="1"/>
              <a:t>find_all</a:t>
            </a:r>
            <a:r>
              <a:rPr lang="en-US" sz="2100" b="1" dirty="0"/>
              <a:t>(C&amp; c, V v</a:t>
            </a:r>
            <a:r>
              <a:rPr lang="en-US" sz="2100" b="1" dirty="0" smtClean="0"/>
              <a:t>)  // </a:t>
            </a:r>
            <a:r>
              <a:rPr lang="en-US" sz="2100" i="1" dirty="0"/>
              <a:t>find all occurrences of v in c</a:t>
            </a:r>
          </a:p>
          <a:p>
            <a:pPr marL="457200" lvl="1" indent="0">
              <a:buNone/>
            </a:pPr>
            <a:r>
              <a:rPr lang="en-US" sz="2100" b="1" dirty="0"/>
              <a:t>{</a:t>
            </a:r>
          </a:p>
          <a:p>
            <a:pPr marL="457200" lvl="1" indent="0">
              <a:buNone/>
            </a:pPr>
            <a:r>
              <a:rPr lang="en-US" sz="2100" b="1" dirty="0"/>
              <a:t>	</a:t>
            </a:r>
            <a:r>
              <a:rPr lang="en-US" sz="2100" b="1" dirty="0" smtClean="0"/>
              <a:t>vector&lt;Value_type&lt;C&gt;*&gt; res</a:t>
            </a:r>
            <a:r>
              <a:rPr lang="en-US" sz="2100" b="1" dirty="0"/>
              <a:t>;</a:t>
            </a:r>
          </a:p>
          <a:p>
            <a:pPr marL="457200" lvl="1" indent="0">
              <a:buNone/>
            </a:pPr>
            <a:r>
              <a:rPr lang="en-US" sz="2100" b="1" dirty="0"/>
              <a:t>	for (</a:t>
            </a:r>
            <a:r>
              <a:rPr lang="en-US" sz="2100" b="1" dirty="0" smtClean="0"/>
              <a:t>auto&amp; x : c)</a:t>
            </a:r>
            <a:endParaRPr lang="en-US" sz="2100" b="1" dirty="0"/>
          </a:p>
          <a:p>
            <a:pPr marL="457200" lvl="1" indent="0">
              <a:buNone/>
            </a:pPr>
            <a:r>
              <a:rPr lang="en-US" sz="2100" b="1" dirty="0"/>
              <a:t>		if </a:t>
            </a:r>
            <a:r>
              <a:rPr lang="en-US" sz="2100" b="1" dirty="0" smtClean="0"/>
              <a:t>(x==</a:t>
            </a:r>
            <a:r>
              <a:rPr lang="en-US" sz="2100" b="1" dirty="0"/>
              <a:t>v)</a:t>
            </a:r>
          </a:p>
          <a:p>
            <a:pPr marL="457200" lvl="1" indent="0">
              <a:buNone/>
            </a:pPr>
            <a:r>
              <a:rPr lang="en-US" sz="2100" b="1" dirty="0"/>
              <a:t>			</a:t>
            </a:r>
            <a:r>
              <a:rPr lang="en-US" sz="2100" b="1" dirty="0" err="1"/>
              <a:t>res.push_back</a:t>
            </a:r>
            <a:r>
              <a:rPr lang="en-US" sz="2100" b="1" dirty="0" smtClean="0"/>
              <a:t>(&amp;x);</a:t>
            </a:r>
            <a:endParaRPr lang="en-US" sz="2100" b="1" dirty="0"/>
          </a:p>
          <a:p>
            <a:pPr marL="457200" lvl="1" indent="0">
              <a:buNone/>
            </a:pPr>
            <a:r>
              <a:rPr lang="en-US" sz="2100" b="1" dirty="0"/>
              <a:t>	return res;</a:t>
            </a:r>
          </a:p>
          <a:p>
            <a:pPr marL="457200" lvl="1" indent="0">
              <a:buNone/>
            </a:pPr>
            <a:r>
              <a:rPr lang="en-US" sz="2100" b="1" dirty="0" smtClean="0"/>
              <a:t>}</a:t>
            </a:r>
          </a:p>
          <a:p>
            <a:pPr marL="457200" lvl="1" indent="0">
              <a:buNone/>
            </a:pPr>
            <a:endParaRPr lang="en-US" sz="2000" b="1" dirty="0"/>
          </a:p>
          <a:p>
            <a:pPr marL="400050" lvl="1" indent="0">
              <a:buNone/>
            </a:pPr>
            <a:r>
              <a:rPr lang="en-US" sz="2100" b="1" dirty="0"/>
              <a:t>string m {"Mary had a little lamb"};</a:t>
            </a:r>
          </a:p>
          <a:p>
            <a:pPr marL="400050" lvl="1" indent="0">
              <a:buNone/>
            </a:pPr>
            <a:r>
              <a:rPr lang="en-US" sz="2100" b="1" dirty="0" smtClean="0"/>
              <a:t>for (const auto </a:t>
            </a:r>
            <a:r>
              <a:rPr lang="en-US" sz="2100" b="1" dirty="0"/>
              <a:t>p : </a:t>
            </a:r>
            <a:r>
              <a:rPr lang="en-US" sz="2100" b="1" dirty="0" err="1"/>
              <a:t>find_all</a:t>
            </a:r>
            <a:r>
              <a:rPr lang="en-US" sz="2100" b="1" dirty="0"/>
              <a:t>(</a:t>
            </a:r>
            <a:r>
              <a:rPr lang="en-US" sz="2100" b="1" dirty="0" err="1"/>
              <a:t>m,'a</a:t>
            </a:r>
            <a:r>
              <a:rPr lang="en-US" sz="2100" b="1" dirty="0"/>
              <a:t>'))	</a:t>
            </a:r>
            <a:r>
              <a:rPr lang="en-US" sz="2100" b="1" dirty="0" smtClean="0"/>
              <a:t>// </a:t>
            </a:r>
            <a:r>
              <a:rPr lang="en-US" sz="2100" i="1" dirty="0"/>
              <a:t>p is a </a:t>
            </a:r>
            <a:r>
              <a:rPr lang="en-US" sz="2100" i="1" dirty="0" smtClean="0"/>
              <a:t>char*</a:t>
            </a:r>
            <a:endParaRPr lang="en-US" sz="2100" i="1" dirty="0"/>
          </a:p>
          <a:p>
            <a:pPr marL="400050" lvl="1" indent="0">
              <a:buNone/>
            </a:pPr>
            <a:r>
              <a:rPr lang="en-US" sz="2100" b="1" dirty="0"/>
              <a:t>	</a:t>
            </a:r>
            <a:r>
              <a:rPr lang="en-US" sz="2100" b="1" dirty="0" smtClean="0"/>
              <a:t>if </a:t>
            </a:r>
            <a:r>
              <a:rPr lang="en-US" sz="2100" b="1" dirty="0"/>
              <a:t>(*p!='a')</a:t>
            </a:r>
          </a:p>
          <a:p>
            <a:pPr marL="400050" lvl="1" indent="0">
              <a:buNone/>
            </a:pPr>
            <a:r>
              <a:rPr lang="en-US" sz="2100" b="1" dirty="0"/>
              <a:t>		</a:t>
            </a:r>
            <a:r>
              <a:rPr lang="en-US" sz="2100" b="1" dirty="0" err="1" smtClean="0"/>
              <a:t>cerr</a:t>
            </a:r>
            <a:r>
              <a:rPr lang="en-US" sz="2100" b="1" dirty="0" smtClean="0"/>
              <a:t> </a:t>
            </a:r>
            <a:r>
              <a:rPr lang="en-US" sz="2100" b="1" dirty="0"/>
              <a:t>&lt;&lt; "string bug!\n";</a:t>
            </a:r>
          </a:p>
          <a:p>
            <a:pPr marL="457200" lvl="1" indent="0">
              <a:buNone/>
            </a:pPr>
            <a:endParaRPr lang="en-US" sz="2000" b="1"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cxnSp>
        <p:nvCxnSpPr>
          <p:cNvPr id="6" name="Straight Arrow Connector 5"/>
          <p:cNvCxnSpPr/>
          <p:nvPr/>
        </p:nvCxnSpPr>
        <p:spPr>
          <a:xfrm flipV="1">
            <a:off x="152400" y="2438400"/>
            <a:ext cx="838200" cy="6096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504950" y="3276600"/>
            <a:ext cx="838200" cy="6096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76225" y="5181600"/>
            <a:ext cx="838200" cy="6096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085850" y="2476500"/>
            <a:ext cx="838200" cy="6096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171575" y="3276600"/>
            <a:ext cx="838200" cy="6096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66750" y="5181600"/>
            <a:ext cx="838200" cy="60960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5233496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RAII and Move Semantics</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sz="2400" dirty="0" smtClean="0"/>
              <a:t>All the standard-library containers provide it</a:t>
            </a:r>
          </a:p>
          <a:p>
            <a:pPr lvl="2"/>
            <a:r>
              <a:rPr lang="en-US" sz="1800" b="1" dirty="0" smtClean="0"/>
              <a:t>vector</a:t>
            </a:r>
          </a:p>
          <a:p>
            <a:pPr lvl="2"/>
            <a:r>
              <a:rPr lang="en-US" sz="1800" b="1" dirty="0" smtClean="0"/>
              <a:t>list, </a:t>
            </a:r>
            <a:r>
              <a:rPr lang="en-US" sz="1800" b="1" dirty="0" err="1" smtClean="0"/>
              <a:t>forward_list</a:t>
            </a:r>
            <a:r>
              <a:rPr lang="en-US" sz="1800" b="1" dirty="0" smtClean="0"/>
              <a:t> </a:t>
            </a:r>
            <a:r>
              <a:rPr lang="en-US" sz="1800" dirty="0" smtClean="0"/>
              <a:t>(singly-linked list), …</a:t>
            </a:r>
          </a:p>
          <a:p>
            <a:pPr lvl="2"/>
            <a:r>
              <a:rPr lang="en-US" sz="1800" b="1" dirty="0" smtClean="0"/>
              <a:t>map, </a:t>
            </a:r>
            <a:r>
              <a:rPr lang="en-US" sz="1800" b="1" dirty="0" err="1" smtClean="0"/>
              <a:t>unordered_map</a:t>
            </a:r>
            <a:r>
              <a:rPr lang="en-US" sz="1800" dirty="0" smtClean="0"/>
              <a:t> (hash table),…</a:t>
            </a:r>
          </a:p>
          <a:p>
            <a:pPr lvl="2"/>
            <a:r>
              <a:rPr lang="en-US" sz="1800" b="1" dirty="0" smtClean="0"/>
              <a:t>set, </a:t>
            </a:r>
            <a:r>
              <a:rPr lang="en-US" sz="1800" b="1" dirty="0" err="1" smtClean="0"/>
              <a:t>multi_set</a:t>
            </a:r>
            <a:r>
              <a:rPr lang="en-US" sz="1800" b="1" dirty="0" smtClean="0"/>
              <a:t>, …</a:t>
            </a:r>
          </a:p>
          <a:p>
            <a:pPr lvl="2"/>
            <a:r>
              <a:rPr lang="en-US" sz="1800" dirty="0" smtClean="0"/>
              <a:t>…</a:t>
            </a:r>
          </a:p>
          <a:p>
            <a:pPr lvl="2"/>
            <a:r>
              <a:rPr lang="en-US" sz="1800" b="1" dirty="0" smtClean="0"/>
              <a:t>string</a:t>
            </a:r>
          </a:p>
          <a:p>
            <a:r>
              <a:rPr lang="en-US" sz="2400" dirty="0" smtClean="0"/>
              <a:t>So do other standard resources</a:t>
            </a:r>
          </a:p>
          <a:p>
            <a:pPr lvl="2"/>
            <a:r>
              <a:rPr lang="en-US" sz="1800" b="1" dirty="0" smtClean="0"/>
              <a:t>thread, </a:t>
            </a:r>
            <a:r>
              <a:rPr lang="en-US" sz="1800" b="1" dirty="0" err="1" smtClean="0"/>
              <a:t>lock_guard</a:t>
            </a:r>
            <a:r>
              <a:rPr lang="en-US" sz="1800" b="1" dirty="0" smtClean="0"/>
              <a:t>, …</a:t>
            </a:r>
          </a:p>
          <a:p>
            <a:pPr lvl="2"/>
            <a:r>
              <a:rPr lang="en-US" sz="1800" b="1" dirty="0" err="1" smtClean="0"/>
              <a:t>istream</a:t>
            </a:r>
            <a:r>
              <a:rPr lang="en-US" sz="1800" b="1" dirty="0" smtClean="0"/>
              <a:t>, </a:t>
            </a:r>
            <a:r>
              <a:rPr lang="en-US" sz="1800" b="1" dirty="0" err="1" smtClean="0"/>
              <a:t>fstream</a:t>
            </a:r>
            <a:r>
              <a:rPr lang="en-US" sz="1800" b="1" dirty="0" smtClean="0"/>
              <a:t>, …</a:t>
            </a:r>
          </a:p>
          <a:p>
            <a:pPr lvl="2"/>
            <a:r>
              <a:rPr lang="en-US" sz="1800" b="1" dirty="0" err="1" smtClean="0"/>
              <a:t>unique_ptr</a:t>
            </a:r>
            <a:r>
              <a:rPr lang="en-US" sz="1800" b="1" dirty="0" smtClean="0"/>
              <a:t>, </a:t>
            </a:r>
            <a:r>
              <a:rPr lang="en-US" sz="1800" b="1" dirty="0" err="1" smtClean="0"/>
              <a:t>shared_ptr</a:t>
            </a:r>
            <a:endParaRPr lang="en-US" sz="1800" b="1" dirty="0" smtClean="0"/>
          </a:p>
          <a:p>
            <a:pPr lvl="2"/>
            <a:r>
              <a:rPr lang="en-US" sz="1800" dirty="0" smtClean="0"/>
              <a:t>…</a:t>
            </a:r>
            <a:endParaRPr lang="en-US" sz="1800" dirty="0"/>
          </a:p>
          <a:p>
            <a:pPr lvl="1"/>
            <a:endParaRPr lang="en-US" dirty="0"/>
          </a:p>
        </p:txBody>
      </p:sp>
      <p:pic>
        <p:nvPicPr>
          <p:cNvPr id="6" name="Picture 5"/>
          <p:cNvPicPr>
            <a:picLocks noChangeAspect="1" noChangeArrowheads="1"/>
          </p:cNvPicPr>
          <p:nvPr/>
        </p:nvPicPr>
        <p:blipFill>
          <a:blip r:embed="rId2" cstate="print"/>
          <a:srcRect/>
          <a:stretch>
            <a:fillRect/>
          </a:stretch>
        </p:blipFill>
        <p:spPr bwMode="auto">
          <a:xfrm>
            <a:off x="4922938" y="3733800"/>
            <a:ext cx="4061495" cy="2529731"/>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545739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pic>
        <p:nvPicPr>
          <p:cNvPr id="2050" name="Picture 2" descr="E:\My Pictures\2013\2013_07_10 Chamonix\P7100998 cro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133600"/>
            <a:ext cx="8315755" cy="389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0207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hierarchies</a:t>
            </a:r>
            <a:endParaRPr lang="en-US" dirty="0"/>
          </a:p>
        </p:txBody>
      </p:sp>
      <p:sp>
        <p:nvSpPr>
          <p:cNvPr id="3" name="Content Placeholder 2"/>
          <p:cNvSpPr>
            <a:spLocks noGrp="1"/>
          </p:cNvSpPr>
          <p:nvPr>
            <p:ph idx="1"/>
          </p:nvPr>
        </p:nvSpPr>
        <p:spPr>
          <a:xfrm>
            <a:off x="457200" y="1286580"/>
            <a:ext cx="8229600" cy="5419020"/>
          </a:xfrm>
        </p:spPr>
        <p:txBody>
          <a:bodyPr>
            <a:noAutofit/>
          </a:bodyPr>
          <a:lstStyle/>
          <a:p>
            <a:endParaRPr lang="en-US" sz="2400" dirty="0" smtClean="0"/>
          </a:p>
          <a:p>
            <a:endParaRPr lang="en-US" sz="2400" dirty="0"/>
          </a:p>
          <a:p>
            <a:r>
              <a:rPr lang="en-US" sz="2400" dirty="0" smtClean="0"/>
              <a:t>Protection </a:t>
            </a:r>
            <a:r>
              <a:rPr lang="en-US" sz="2400" dirty="0"/>
              <a:t>model </a:t>
            </a:r>
            <a:endParaRPr lang="en-US" sz="2400" dirty="0" smtClean="0"/>
          </a:p>
          <a:p>
            <a:pPr marL="0" indent="0">
              <a:buNone/>
            </a:pPr>
            <a:endParaRPr lang="en-US" sz="2400" dirty="0"/>
          </a:p>
          <a:p>
            <a:r>
              <a:rPr lang="en-US" sz="2400" dirty="0" smtClean="0"/>
              <a:t>No </a:t>
            </a:r>
            <a:r>
              <a:rPr lang="en-US" sz="2400" dirty="0"/>
              <a:t>universal base </a:t>
            </a:r>
            <a:r>
              <a:rPr lang="en-US" sz="2400" dirty="0" smtClean="0"/>
              <a:t>class</a:t>
            </a:r>
          </a:p>
          <a:p>
            <a:pPr lvl="1"/>
            <a:r>
              <a:rPr lang="en-US" sz="1800" dirty="0" smtClean="0"/>
              <a:t>an </a:t>
            </a:r>
            <a:r>
              <a:rPr lang="en-US" sz="1800" dirty="0"/>
              <a:t>unnecessary implementation-oriented </a:t>
            </a:r>
            <a:r>
              <a:rPr lang="en-US" sz="1800" dirty="0" smtClean="0"/>
              <a:t>artifact</a:t>
            </a:r>
          </a:p>
          <a:p>
            <a:pPr lvl="1"/>
            <a:r>
              <a:rPr lang="en-US" sz="1800" dirty="0" smtClean="0"/>
              <a:t>imposes </a:t>
            </a:r>
            <a:r>
              <a:rPr lang="en-US" sz="1800" dirty="0"/>
              <a:t>avoidable space and time </a:t>
            </a:r>
            <a:r>
              <a:rPr lang="en-US" sz="1800" dirty="0" smtClean="0"/>
              <a:t>overheads.</a:t>
            </a:r>
          </a:p>
          <a:p>
            <a:pPr lvl="1"/>
            <a:r>
              <a:rPr lang="en-US" sz="1800" dirty="0" smtClean="0"/>
              <a:t>encourages </a:t>
            </a:r>
            <a:r>
              <a:rPr lang="en-US" sz="1800" dirty="0"/>
              <a:t>underspecified (overly general) interfaces </a:t>
            </a:r>
            <a:endParaRPr lang="en-US" sz="1800" dirty="0" smtClean="0"/>
          </a:p>
          <a:p>
            <a:r>
              <a:rPr lang="en-US" sz="2800" dirty="0" smtClean="0"/>
              <a:t>Multiple inheritance</a:t>
            </a:r>
          </a:p>
          <a:p>
            <a:pPr lvl="1"/>
            <a:r>
              <a:rPr lang="en-US" sz="1800" dirty="0" smtClean="0"/>
              <a:t>Separately consider interface and implementation</a:t>
            </a:r>
          </a:p>
          <a:p>
            <a:pPr lvl="1"/>
            <a:r>
              <a:rPr lang="en-US" sz="1800" dirty="0" smtClean="0"/>
              <a:t>Abstract classes provide the most stable interfaces </a:t>
            </a:r>
          </a:p>
          <a:p>
            <a:r>
              <a:rPr lang="en-US" sz="2400" dirty="0" smtClean="0"/>
              <a:t>Minimal run-time type identification</a:t>
            </a:r>
          </a:p>
          <a:p>
            <a:pPr lvl="1"/>
            <a:r>
              <a:rPr lang="en-US" sz="1800" b="1" dirty="0" err="1" smtClean="0"/>
              <a:t>dynamic_cast</a:t>
            </a:r>
            <a:r>
              <a:rPr lang="en-US" sz="1800" b="1" dirty="0" smtClean="0"/>
              <a:t>&lt;D*&gt;(</a:t>
            </a:r>
            <a:r>
              <a:rPr lang="en-US" sz="1800" b="1" dirty="0" err="1" smtClean="0"/>
              <a:t>pb</a:t>
            </a:r>
            <a:r>
              <a:rPr lang="en-US" sz="1800" b="1" dirty="0" smtClean="0"/>
              <a:t>)</a:t>
            </a:r>
          </a:p>
          <a:p>
            <a:pPr lvl="1"/>
            <a:r>
              <a:rPr lang="en-US" sz="1800" b="1" dirty="0" err="1" smtClean="0"/>
              <a:t>typeid</a:t>
            </a:r>
            <a:r>
              <a:rPr lang="en-US" sz="1800" b="1" dirty="0" smtClean="0"/>
              <a:t>(p)</a:t>
            </a:r>
            <a:endParaRPr lang="en-US" sz="1800" b="1"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TextBox 5"/>
          <p:cNvSpPr txBox="1"/>
          <p:nvPr/>
        </p:nvSpPr>
        <p:spPr>
          <a:xfrm>
            <a:off x="4986950" y="1655912"/>
            <a:ext cx="1190153" cy="369332"/>
          </a:xfrm>
          <a:prstGeom prst="rect">
            <a:avLst/>
          </a:prstGeom>
          <a:noFill/>
        </p:spPr>
        <p:txBody>
          <a:bodyPr wrap="square" rtlCol="0">
            <a:spAutoFit/>
          </a:bodyPr>
          <a:lstStyle/>
          <a:p>
            <a:r>
              <a:rPr lang="en-US" dirty="0" smtClean="0"/>
              <a:t>All users</a:t>
            </a:r>
            <a:endParaRPr lang="en-US" dirty="0"/>
          </a:p>
        </p:txBody>
      </p:sp>
      <p:sp>
        <p:nvSpPr>
          <p:cNvPr id="7" name="TextBox 6"/>
          <p:cNvSpPr txBox="1"/>
          <p:nvPr/>
        </p:nvSpPr>
        <p:spPr>
          <a:xfrm>
            <a:off x="4229100" y="2238943"/>
            <a:ext cx="4038600" cy="369332"/>
          </a:xfrm>
          <a:prstGeom prst="rect">
            <a:avLst/>
          </a:prstGeom>
          <a:solidFill>
            <a:schemeClr val="accent1">
              <a:alpha val="22000"/>
            </a:schemeClr>
          </a:solidFill>
          <a:ln w="9525">
            <a:solidFill>
              <a:schemeClr val="tx1"/>
            </a:solidFill>
          </a:ln>
        </p:spPr>
        <p:txBody>
          <a:bodyPr wrap="square" rtlCol="0">
            <a:spAutoFit/>
          </a:bodyPr>
          <a:lstStyle/>
          <a:p>
            <a:r>
              <a:rPr lang="en-US" dirty="0" smtClean="0"/>
              <a:t>public</a:t>
            </a:r>
            <a:endParaRPr lang="en-US" dirty="0"/>
          </a:p>
        </p:txBody>
      </p:sp>
      <p:sp>
        <p:nvSpPr>
          <p:cNvPr id="8" name="TextBox 7"/>
          <p:cNvSpPr txBox="1"/>
          <p:nvPr/>
        </p:nvSpPr>
        <p:spPr>
          <a:xfrm>
            <a:off x="5734050" y="1286580"/>
            <a:ext cx="1752600" cy="369332"/>
          </a:xfrm>
          <a:prstGeom prst="rect">
            <a:avLst/>
          </a:prstGeom>
          <a:noFill/>
        </p:spPr>
        <p:txBody>
          <a:bodyPr wrap="square" rtlCol="0">
            <a:spAutoFit/>
          </a:bodyPr>
          <a:lstStyle/>
          <a:p>
            <a:r>
              <a:rPr lang="en-US" dirty="0" smtClean="0"/>
              <a:t>Derived classes</a:t>
            </a:r>
            <a:endParaRPr lang="en-US" dirty="0"/>
          </a:p>
        </p:txBody>
      </p:sp>
      <p:sp>
        <p:nvSpPr>
          <p:cNvPr id="9" name="TextBox 8"/>
          <p:cNvSpPr txBox="1"/>
          <p:nvPr/>
        </p:nvSpPr>
        <p:spPr>
          <a:xfrm>
            <a:off x="4229100" y="2599565"/>
            <a:ext cx="4038600" cy="369332"/>
          </a:xfrm>
          <a:prstGeom prst="rect">
            <a:avLst/>
          </a:prstGeom>
          <a:solidFill>
            <a:schemeClr val="accent1">
              <a:alpha val="51000"/>
            </a:schemeClr>
          </a:solidFill>
          <a:ln w="9525">
            <a:solidFill>
              <a:schemeClr val="tx1"/>
            </a:solidFill>
          </a:ln>
        </p:spPr>
        <p:txBody>
          <a:bodyPr wrap="square" rtlCol="0">
            <a:spAutoFit/>
          </a:bodyPr>
          <a:lstStyle/>
          <a:p>
            <a:r>
              <a:rPr lang="en-US" dirty="0" smtClean="0"/>
              <a:t>protected</a:t>
            </a:r>
            <a:endParaRPr lang="en-US" dirty="0"/>
          </a:p>
        </p:txBody>
      </p:sp>
      <p:sp>
        <p:nvSpPr>
          <p:cNvPr id="10" name="TextBox 9"/>
          <p:cNvSpPr txBox="1"/>
          <p:nvPr/>
        </p:nvSpPr>
        <p:spPr>
          <a:xfrm>
            <a:off x="4229100" y="2974703"/>
            <a:ext cx="4038600" cy="369332"/>
          </a:xfrm>
          <a:prstGeom prst="rect">
            <a:avLst/>
          </a:prstGeom>
          <a:solidFill>
            <a:schemeClr val="accent1">
              <a:alpha val="77000"/>
            </a:schemeClr>
          </a:solidFill>
          <a:ln w="9525">
            <a:solidFill>
              <a:schemeClr val="tx1"/>
            </a:solidFill>
          </a:ln>
        </p:spPr>
        <p:txBody>
          <a:bodyPr wrap="square" rtlCol="0">
            <a:spAutoFit/>
          </a:bodyPr>
          <a:lstStyle/>
          <a:p>
            <a:r>
              <a:rPr lang="en-US" dirty="0" smtClean="0"/>
              <a:t>private</a:t>
            </a:r>
            <a:endParaRPr lang="en-US" dirty="0"/>
          </a:p>
        </p:txBody>
      </p:sp>
      <p:sp>
        <p:nvSpPr>
          <p:cNvPr id="11" name="TextBox 10"/>
          <p:cNvSpPr txBox="1"/>
          <p:nvPr/>
        </p:nvSpPr>
        <p:spPr>
          <a:xfrm>
            <a:off x="6858000" y="838200"/>
            <a:ext cx="2209800" cy="369332"/>
          </a:xfrm>
          <a:prstGeom prst="rect">
            <a:avLst/>
          </a:prstGeom>
          <a:noFill/>
        </p:spPr>
        <p:txBody>
          <a:bodyPr wrap="square" rtlCol="0">
            <a:spAutoFit/>
          </a:bodyPr>
          <a:lstStyle/>
          <a:p>
            <a:r>
              <a:rPr lang="en-US" dirty="0" smtClean="0"/>
              <a:t>Class’ own members</a:t>
            </a:r>
            <a:endParaRPr lang="en-US" dirty="0"/>
          </a:p>
        </p:txBody>
      </p:sp>
      <p:cxnSp>
        <p:nvCxnSpPr>
          <p:cNvPr id="13" name="Straight Arrow Connector 12"/>
          <p:cNvCxnSpPr/>
          <p:nvPr/>
        </p:nvCxnSpPr>
        <p:spPr>
          <a:xfrm>
            <a:off x="5582027" y="2025244"/>
            <a:ext cx="0" cy="3983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a:off x="6610350" y="1655912"/>
            <a:ext cx="0" cy="1151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2"/>
          </p:cNvCxnSpPr>
          <p:nvPr/>
        </p:nvCxnSpPr>
        <p:spPr>
          <a:xfrm>
            <a:off x="7962900" y="1207532"/>
            <a:ext cx="0" cy="195183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14003" y="1655912"/>
            <a:ext cx="0" cy="76769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7486650" y="1210087"/>
            <a:ext cx="5281" cy="121352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709403" y="1210087"/>
            <a:ext cx="0" cy="1574144"/>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9789610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969533"/>
            <a:ext cx="4192238"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514134"/>
            <a:ext cx="3125155" cy="234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228600" y="1447800"/>
            <a:ext cx="8610600" cy="1676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Use it</a:t>
            </a:r>
          </a:p>
          <a:p>
            <a:pPr lvl="1"/>
            <a:r>
              <a:rPr lang="en-US" sz="2000" dirty="0" smtClean="0"/>
              <a:t>When the domain concepts are hierarchical</a:t>
            </a:r>
          </a:p>
          <a:p>
            <a:pPr lvl="1"/>
            <a:r>
              <a:rPr lang="en-US" sz="2000" dirty="0" smtClean="0"/>
              <a:t>When there is a need for run-time selection among hierarchically ordered alternatives</a:t>
            </a:r>
          </a:p>
          <a:p>
            <a:pPr marL="457200" lvl="1" indent="0">
              <a:buFont typeface="Arial" pitchFamily="34" charset="0"/>
              <a:buNone/>
            </a:pPr>
            <a:endParaRPr lang="en-US" sz="2000" dirty="0" smtClean="0"/>
          </a:p>
          <a:p>
            <a:pPr lvl="1"/>
            <a:endParaRPr lang="en-US" sz="2000" dirty="0" smtClean="0"/>
          </a:p>
        </p:txBody>
      </p:sp>
      <p:sp>
        <p:nvSpPr>
          <p:cNvPr id="3" name="Content Placeholder 2"/>
          <p:cNvSpPr>
            <a:spLocks noGrp="1"/>
          </p:cNvSpPr>
          <p:nvPr>
            <p:ph idx="1"/>
          </p:nvPr>
        </p:nvSpPr>
        <p:spPr>
          <a:xfrm>
            <a:off x="266323" y="5038725"/>
            <a:ext cx="8610600" cy="1141020"/>
          </a:xfrm>
        </p:spPr>
        <p:txBody>
          <a:bodyPr>
            <a:normAutofit fontScale="25000" lnSpcReduction="20000"/>
          </a:bodyPr>
          <a:lstStyle/>
          <a:p>
            <a:r>
              <a:rPr lang="en-US" sz="9600" dirty="0" smtClean="0"/>
              <a:t>Warning:</a:t>
            </a:r>
          </a:p>
          <a:p>
            <a:pPr lvl="1"/>
            <a:r>
              <a:rPr lang="en-US" sz="7200" dirty="0" smtClean="0"/>
              <a:t>Inheritance has been seriously and systematically overused and misused</a:t>
            </a:r>
          </a:p>
          <a:p>
            <a:pPr lvl="2"/>
            <a:r>
              <a:rPr lang="en-US" sz="5600" dirty="0" smtClean="0"/>
              <a:t>“When </a:t>
            </a:r>
            <a:r>
              <a:rPr lang="en-US" sz="6400" dirty="0" smtClean="0"/>
              <a:t>your</a:t>
            </a:r>
            <a:r>
              <a:rPr lang="en-US" sz="5600" dirty="0" smtClean="0"/>
              <a:t> only tool is a hammer everything looks like a nail”</a:t>
            </a:r>
          </a:p>
          <a:p>
            <a:pPr lvl="1"/>
            <a:endParaRPr lang="en-US" sz="20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4281609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pic>
        <p:nvPicPr>
          <p:cNvPr id="2050" name="Picture 2" descr="E:\My Pictures\2013\2013_07_16 lucerne\P716117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219200"/>
            <a:ext cx="7981950" cy="513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146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Programming: Templates</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sz="2400" dirty="0" smtClean="0"/>
              <a:t>1980: Use macros to express generic types and functions</a:t>
            </a:r>
          </a:p>
          <a:p>
            <a:r>
              <a:rPr lang="en-US" sz="2400" dirty="0" smtClean="0"/>
              <a:t>1987 (and current) aims:</a:t>
            </a:r>
          </a:p>
          <a:p>
            <a:pPr lvl="1"/>
            <a:r>
              <a:rPr lang="en-US" sz="2000" dirty="0" smtClean="0"/>
              <a:t>Extremely general/flexible</a:t>
            </a:r>
          </a:p>
          <a:p>
            <a:pPr lvl="2"/>
            <a:r>
              <a:rPr lang="en-US" sz="1800" dirty="0" smtClean="0"/>
              <a:t>“must be able to do much more than I can imagine”</a:t>
            </a:r>
          </a:p>
          <a:p>
            <a:pPr lvl="1"/>
            <a:r>
              <a:rPr lang="en-US" sz="2000" dirty="0" smtClean="0"/>
              <a:t>Zero-overhead</a:t>
            </a:r>
          </a:p>
          <a:p>
            <a:pPr lvl="2"/>
            <a:r>
              <a:rPr lang="en-US" sz="1800" dirty="0" smtClean="0"/>
              <a:t>vector/Matrix/… to compete with C arrays</a:t>
            </a:r>
          </a:p>
          <a:p>
            <a:pPr lvl="1"/>
            <a:r>
              <a:rPr lang="en-US" sz="2000" dirty="0" smtClean="0"/>
              <a:t>Well-specified interfaces</a:t>
            </a:r>
          </a:p>
          <a:p>
            <a:pPr lvl="2"/>
            <a:r>
              <a:rPr lang="en-US" sz="1800" dirty="0" smtClean="0"/>
              <a:t>Implying overloading, good error messages, and maybe separate compilation</a:t>
            </a:r>
          </a:p>
          <a:p>
            <a:pPr lvl="2"/>
            <a:endParaRPr lang="en-US" sz="1800" dirty="0"/>
          </a:p>
          <a:p>
            <a:r>
              <a:rPr lang="en-US" sz="2400" dirty="0" smtClean="0"/>
              <a:t>“two out of three </a:t>
            </a:r>
            <a:r>
              <a:rPr lang="en-US" sz="2400" dirty="0" err="1" smtClean="0"/>
              <a:t>ain’t</a:t>
            </a:r>
            <a:r>
              <a:rPr lang="en-US" sz="2400" dirty="0" smtClean="0"/>
              <a:t> bad”</a:t>
            </a:r>
          </a:p>
          <a:p>
            <a:pPr lvl="1"/>
            <a:r>
              <a:rPr lang="en-US" sz="2000" dirty="0" smtClean="0"/>
              <a:t>But it isn’t really good either</a:t>
            </a:r>
          </a:p>
          <a:p>
            <a:pPr lvl="1"/>
            <a:r>
              <a:rPr lang="en-US" sz="2000" dirty="0" smtClean="0"/>
              <a:t>it has kept me concerned/working for 20+ years</a:t>
            </a:r>
            <a:endParaRPr lang="en-US" sz="20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4589976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Templates</a:t>
            </a:r>
            <a:endParaRPr lang="en-US" dirty="0"/>
          </a:p>
        </p:txBody>
      </p:sp>
      <p:sp>
        <p:nvSpPr>
          <p:cNvPr id="3" name="Content Placeholder 2"/>
          <p:cNvSpPr>
            <a:spLocks noGrp="1"/>
          </p:cNvSpPr>
          <p:nvPr>
            <p:ph idx="1"/>
          </p:nvPr>
        </p:nvSpPr>
        <p:spPr>
          <a:xfrm>
            <a:off x="457200" y="1600200"/>
            <a:ext cx="8686800" cy="4525963"/>
          </a:xfrm>
        </p:spPr>
        <p:txBody>
          <a:bodyPr>
            <a:normAutofit lnSpcReduction="10000"/>
          </a:bodyPr>
          <a:lstStyle/>
          <a:p>
            <a:r>
              <a:rPr lang="en-US" sz="2400" dirty="0" smtClean="0"/>
              <a:t>Compile-time duck typing</a:t>
            </a:r>
          </a:p>
          <a:p>
            <a:pPr lvl="1"/>
            <a:r>
              <a:rPr lang="en-US" sz="2000" dirty="0" smtClean="0"/>
              <a:t>Leading to template </a:t>
            </a:r>
            <a:r>
              <a:rPr lang="en-US" sz="2000" dirty="0" err="1" smtClean="0"/>
              <a:t>metaprogramming</a:t>
            </a:r>
            <a:endParaRPr lang="en-US" sz="2000" dirty="0" smtClean="0"/>
          </a:p>
          <a:p>
            <a:pPr marL="457200" lvl="1" indent="0">
              <a:buNone/>
            </a:pPr>
            <a:endParaRPr lang="en-US" sz="2000" dirty="0"/>
          </a:p>
          <a:p>
            <a:r>
              <a:rPr lang="en-US" sz="2400" dirty="0" smtClean="0"/>
              <a:t>A massive success in C++98, better in C++11, better still in C++14</a:t>
            </a:r>
            <a:endParaRPr lang="en-US" sz="2000" dirty="0" smtClean="0"/>
          </a:p>
          <a:p>
            <a:pPr lvl="1"/>
            <a:r>
              <a:rPr lang="en-US" sz="2000" dirty="0" smtClean="0"/>
              <a:t>STL containers</a:t>
            </a:r>
          </a:p>
          <a:p>
            <a:pPr lvl="2"/>
            <a:r>
              <a:rPr lang="en-US" sz="1800" b="1" dirty="0" smtClean="0"/>
              <a:t>template&lt;typename T&gt; class vector { /* </a:t>
            </a:r>
            <a:r>
              <a:rPr lang="en-US" sz="1800" i="1" dirty="0" smtClean="0"/>
              <a:t>…</a:t>
            </a:r>
            <a:r>
              <a:rPr lang="en-US" sz="1800" b="1" dirty="0" smtClean="0"/>
              <a:t> */ };</a:t>
            </a:r>
          </a:p>
          <a:p>
            <a:pPr lvl="1"/>
            <a:r>
              <a:rPr lang="en-US" sz="2000" dirty="0" smtClean="0"/>
              <a:t>STL algorithms</a:t>
            </a:r>
          </a:p>
          <a:p>
            <a:pPr lvl="2"/>
            <a:r>
              <a:rPr lang="en-US" sz="1800" b="1" dirty="0" smtClean="0"/>
              <a:t>sort(</a:t>
            </a:r>
            <a:r>
              <a:rPr lang="en-US" sz="1800" b="1" dirty="0" err="1" smtClean="0"/>
              <a:t>v.begin</a:t>
            </a:r>
            <a:r>
              <a:rPr lang="en-US" sz="1800" b="1" dirty="0" smtClean="0"/>
              <a:t>(),</a:t>
            </a:r>
            <a:r>
              <a:rPr lang="en-US" sz="1800" b="1" dirty="0" err="1" smtClean="0"/>
              <a:t>v.end</a:t>
            </a:r>
            <a:r>
              <a:rPr lang="en-US" sz="1800" b="1" dirty="0" smtClean="0"/>
              <a:t>());</a:t>
            </a:r>
          </a:p>
          <a:p>
            <a:pPr lvl="1"/>
            <a:r>
              <a:rPr lang="en-US" sz="2000" dirty="0" smtClean="0"/>
              <a:t>And much more</a:t>
            </a:r>
          </a:p>
          <a:p>
            <a:pPr lvl="1"/>
            <a:endParaRPr lang="en-US" sz="2000" dirty="0"/>
          </a:p>
          <a:p>
            <a:r>
              <a:rPr lang="en-US" sz="2400" dirty="0" smtClean="0"/>
              <a:t>Better support for compile-time programming</a:t>
            </a:r>
          </a:p>
          <a:p>
            <a:pPr lvl="1"/>
            <a:r>
              <a:rPr lang="en-US" sz="2000" dirty="0" smtClean="0"/>
              <a:t>C++11: </a:t>
            </a:r>
            <a:r>
              <a:rPr lang="en-US" sz="2000" b="1" dirty="0" smtClean="0"/>
              <a:t>constexpr </a:t>
            </a:r>
            <a:r>
              <a:rPr lang="en-US" sz="2000" dirty="0" smtClean="0"/>
              <a:t>(improved in C++14)</a:t>
            </a:r>
            <a:endParaRPr lang="en-US" sz="20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3634331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a:t>
            </a:r>
            <a:endParaRPr lang="en-US" dirty="0"/>
          </a:p>
        </p:txBody>
      </p:sp>
      <p:sp>
        <p:nvSpPr>
          <p:cNvPr id="3" name="Content Placeholder 2"/>
          <p:cNvSpPr>
            <a:spLocks noGrp="1"/>
          </p:cNvSpPr>
          <p:nvPr>
            <p:ph idx="1"/>
          </p:nvPr>
        </p:nvSpPr>
        <p:spPr>
          <a:xfrm>
            <a:off x="457200" y="1371600"/>
            <a:ext cx="8610600" cy="5486400"/>
          </a:xfrm>
        </p:spPr>
        <p:txBody>
          <a:bodyPr>
            <a:normAutofit fontScale="70000" lnSpcReduction="20000"/>
          </a:bodyPr>
          <a:lstStyle/>
          <a:p>
            <a:r>
              <a:rPr lang="en-US" sz="3400" dirty="0" smtClean="0"/>
              <a:t>Messy code is a major source of errors and inefficiencies</a:t>
            </a:r>
          </a:p>
          <a:p>
            <a:r>
              <a:rPr lang="en-US" sz="3400" dirty="0" smtClean="0"/>
              <a:t>We must use more explicit, well-designed, and tested algorithms</a:t>
            </a:r>
          </a:p>
          <a:p>
            <a:r>
              <a:rPr lang="en-US" sz="3400" dirty="0" smtClean="0"/>
              <a:t>The  </a:t>
            </a:r>
            <a:r>
              <a:rPr lang="en-US" sz="3400" dirty="0"/>
              <a:t>C++ standard-library algorithms are expressed in terms of half-open sequences [</a:t>
            </a:r>
            <a:r>
              <a:rPr lang="en-US" sz="3400" b="1" dirty="0" err="1"/>
              <a:t>first</a:t>
            </a:r>
            <a:r>
              <a:rPr lang="en-US" sz="3400" dirty="0" err="1"/>
              <a:t>:</a:t>
            </a:r>
            <a:r>
              <a:rPr lang="en-US" sz="3400" b="1" dirty="0" err="1"/>
              <a:t>last</a:t>
            </a:r>
            <a:r>
              <a:rPr lang="en-US" sz="3400" dirty="0"/>
              <a:t>)</a:t>
            </a:r>
          </a:p>
          <a:p>
            <a:pPr lvl="1"/>
            <a:r>
              <a:rPr lang="en-US" sz="3400" dirty="0"/>
              <a:t>For generality and </a:t>
            </a:r>
            <a:r>
              <a:rPr lang="en-US" sz="3400" dirty="0" smtClean="0"/>
              <a:t>efficiency</a:t>
            </a:r>
            <a:endParaRPr lang="en-US" sz="2900" dirty="0" smtClean="0"/>
          </a:p>
          <a:p>
            <a:endParaRPr lang="en-US" sz="1600" dirty="0" smtClean="0"/>
          </a:p>
          <a:p>
            <a:pPr marL="400050" lvl="1" indent="0">
              <a:buNone/>
            </a:pPr>
            <a:r>
              <a:rPr lang="en-US" sz="2900" b="1" dirty="0" smtClean="0"/>
              <a:t>void </a:t>
            </a:r>
            <a:r>
              <a:rPr lang="en-US" sz="2900" b="1" dirty="0"/>
              <a:t>f(vector&lt;</a:t>
            </a:r>
            <a:r>
              <a:rPr lang="en-US" sz="2900" b="1" dirty="0" err="1"/>
              <a:t>int</a:t>
            </a:r>
            <a:r>
              <a:rPr lang="en-US" sz="2900" b="1" dirty="0"/>
              <a:t>&gt;&amp; v, list&lt;string&gt;&amp; </a:t>
            </a:r>
            <a:r>
              <a:rPr lang="en-US" sz="2900" b="1" dirty="0" err="1"/>
              <a:t>lst</a:t>
            </a:r>
            <a:r>
              <a:rPr lang="en-US" sz="2900" b="1" dirty="0"/>
              <a:t>)</a:t>
            </a:r>
            <a:endParaRPr lang="en-US" sz="2900" dirty="0"/>
          </a:p>
          <a:p>
            <a:pPr marL="400050" lvl="1" indent="0">
              <a:buNone/>
            </a:pPr>
            <a:r>
              <a:rPr lang="en-US" sz="2900" b="1" dirty="0"/>
              <a:t>{</a:t>
            </a:r>
            <a:endParaRPr lang="en-US" sz="2900" dirty="0"/>
          </a:p>
          <a:p>
            <a:pPr marL="400050" lvl="1" indent="0">
              <a:buNone/>
            </a:pPr>
            <a:r>
              <a:rPr lang="en-US" sz="2900" b="1" dirty="0"/>
              <a:t>      </a:t>
            </a:r>
            <a:r>
              <a:rPr lang="en-US" sz="2900" b="1" dirty="0" smtClean="0"/>
              <a:t>sort(</a:t>
            </a:r>
            <a:r>
              <a:rPr lang="en-US" sz="2900" b="1" dirty="0" err="1" smtClean="0"/>
              <a:t>v.begin</a:t>
            </a:r>
            <a:r>
              <a:rPr lang="en-US" sz="2900" b="1" dirty="0"/>
              <a:t>(),</a:t>
            </a:r>
            <a:r>
              <a:rPr lang="en-US" sz="2900" b="1" dirty="0" err="1"/>
              <a:t>v.end</a:t>
            </a:r>
            <a:r>
              <a:rPr lang="en-US" sz="2900" b="1" dirty="0" smtClean="0"/>
              <a:t>());			// </a:t>
            </a:r>
            <a:r>
              <a:rPr lang="en-US" sz="2900" i="1" dirty="0" smtClean="0"/>
              <a:t>sort the vector using &lt;</a:t>
            </a:r>
            <a:endParaRPr lang="en-US" sz="2900" i="1" dirty="0"/>
          </a:p>
          <a:p>
            <a:pPr marL="400050" lvl="1" indent="0">
              <a:buNone/>
            </a:pPr>
            <a:r>
              <a:rPr lang="en-US" sz="2900" b="1" dirty="0"/>
              <a:t> </a:t>
            </a:r>
            <a:endParaRPr lang="en-US" sz="2900" dirty="0"/>
          </a:p>
          <a:p>
            <a:pPr marL="400050" lvl="1" indent="0">
              <a:buNone/>
            </a:pPr>
            <a:r>
              <a:rPr lang="en-US" sz="2900" b="1" dirty="0" smtClean="0"/>
              <a:t>      auto </a:t>
            </a:r>
            <a:r>
              <a:rPr lang="en-US" sz="2900" b="1" dirty="0"/>
              <a:t>p = </a:t>
            </a:r>
            <a:r>
              <a:rPr lang="en-US" sz="2900" b="1" dirty="0" smtClean="0"/>
              <a:t>find(</a:t>
            </a:r>
            <a:r>
              <a:rPr lang="en-US" sz="2900" b="1" dirty="0" err="1" smtClean="0"/>
              <a:t>lst.begin</a:t>
            </a:r>
            <a:r>
              <a:rPr lang="en-US" sz="2900" b="1" dirty="0"/>
              <a:t>(),</a:t>
            </a:r>
            <a:r>
              <a:rPr lang="en-US" sz="2900" b="1" dirty="0" err="1"/>
              <a:t>lst.end</a:t>
            </a:r>
            <a:r>
              <a:rPr lang="en-US" sz="2900" b="1" dirty="0"/>
              <a:t>(),"Aarhus</a:t>
            </a:r>
            <a:r>
              <a:rPr lang="en-US" sz="2900" b="1" dirty="0" smtClean="0"/>
              <a:t>");</a:t>
            </a:r>
            <a:r>
              <a:rPr lang="en-US" sz="2900" b="1" dirty="0"/>
              <a:t> </a:t>
            </a:r>
            <a:r>
              <a:rPr lang="en-US" sz="2900" b="1" dirty="0" smtClean="0"/>
              <a:t>	// </a:t>
            </a:r>
            <a:r>
              <a:rPr lang="en-US" sz="2900" i="1" dirty="0"/>
              <a:t>find “Aarhus” in </a:t>
            </a:r>
            <a:r>
              <a:rPr lang="en-US" sz="2900" i="1" dirty="0" smtClean="0"/>
              <a:t>the list</a:t>
            </a:r>
            <a:endParaRPr lang="en-US" sz="2900" dirty="0"/>
          </a:p>
          <a:p>
            <a:pPr marL="400050" lvl="1" indent="0">
              <a:buNone/>
            </a:pPr>
            <a:endParaRPr lang="en-US" sz="2900" dirty="0"/>
          </a:p>
          <a:p>
            <a:pPr marL="400050" lvl="1" indent="0">
              <a:buNone/>
            </a:pPr>
            <a:r>
              <a:rPr lang="en-US" sz="2900" b="1" dirty="0"/>
              <a:t>	</a:t>
            </a:r>
            <a:r>
              <a:rPr lang="en-US" sz="2900" b="1" dirty="0" smtClean="0"/>
              <a:t>// </a:t>
            </a:r>
            <a:r>
              <a:rPr lang="en-US" sz="2900" i="1" dirty="0" smtClean="0"/>
              <a:t>…</a:t>
            </a:r>
            <a:endParaRPr lang="en-US" sz="2900" dirty="0"/>
          </a:p>
          <a:p>
            <a:pPr marL="400050" lvl="1" indent="0">
              <a:buNone/>
            </a:pPr>
            <a:r>
              <a:rPr lang="en-US" sz="2900" b="1" dirty="0" smtClean="0"/>
              <a:t>}</a:t>
            </a:r>
          </a:p>
          <a:p>
            <a:r>
              <a:rPr lang="en-US" sz="3400" dirty="0" smtClean="0"/>
              <a:t>We parameterize over element type and container type</a:t>
            </a:r>
            <a:endParaRPr lang="en-US" sz="3400"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1691118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a:t>
            </a:r>
          </a:p>
        </p:txBody>
      </p:sp>
      <p:sp>
        <p:nvSpPr>
          <p:cNvPr id="3" name="Content Placeholder 2"/>
          <p:cNvSpPr>
            <a:spLocks noGrp="1"/>
          </p:cNvSpPr>
          <p:nvPr>
            <p:ph idx="1"/>
          </p:nvPr>
        </p:nvSpPr>
        <p:spPr>
          <a:xfrm>
            <a:off x="457200" y="1600200"/>
            <a:ext cx="8686800" cy="4525963"/>
          </a:xfrm>
        </p:spPr>
        <p:txBody>
          <a:bodyPr>
            <a:normAutofit/>
          </a:bodyPr>
          <a:lstStyle/>
          <a:p>
            <a:r>
              <a:rPr lang="en-US" sz="2400" dirty="0" smtClean="0"/>
              <a:t>Simple, efficient, and general implementation</a:t>
            </a:r>
          </a:p>
          <a:p>
            <a:pPr lvl="1"/>
            <a:r>
              <a:rPr lang="en-US" sz="2000" dirty="0" smtClean="0"/>
              <a:t>For any forward iterator</a:t>
            </a:r>
          </a:p>
          <a:p>
            <a:pPr lvl="1"/>
            <a:r>
              <a:rPr lang="en-US" sz="2000" dirty="0" smtClean="0"/>
              <a:t>For any (matching) value type</a:t>
            </a:r>
          </a:p>
          <a:p>
            <a:endParaRPr lang="en-US" sz="2400" dirty="0" smtClean="0"/>
          </a:p>
          <a:p>
            <a:pPr marL="400050" lvl="1" indent="0">
              <a:buNone/>
            </a:pPr>
            <a:r>
              <a:rPr lang="en-US" sz="2000" b="1" dirty="0" smtClean="0"/>
              <a:t>template&lt;</a:t>
            </a:r>
            <a:r>
              <a:rPr lang="en-US" sz="2000" b="1" dirty="0" err="1" smtClean="0"/>
              <a:t>typename</a:t>
            </a:r>
            <a:r>
              <a:rPr lang="en-US" sz="2000" b="1" dirty="0" smtClean="0"/>
              <a:t> </a:t>
            </a:r>
            <a:r>
              <a:rPr lang="en-US" sz="2000" b="1" dirty="0" err="1"/>
              <a:t>Iter</a:t>
            </a:r>
            <a:r>
              <a:rPr lang="en-US" sz="2000" b="1" dirty="0"/>
              <a:t>, </a:t>
            </a:r>
            <a:r>
              <a:rPr lang="en-US" sz="2000" b="1" dirty="0" err="1"/>
              <a:t>typename</a:t>
            </a:r>
            <a:r>
              <a:rPr lang="en-US" sz="2000" b="1" dirty="0"/>
              <a:t> Value&gt;</a:t>
            </a:r>
            <a:endParaRPr lang="en-US" sz="2000" dirty="0"/>
          </a:p>
          <a:p>
            <a:pPr marL="400050" lvl="1" indent="0">
              <a:buNone/>
            </a:pPr>
            <a:r>
              <a:rPr lang="en-US" sz="2000" b="1" dirty="0" err="1"/>
              <a:t>Iter</a:t>
            </a:r>
            <a:r>
              <a:rPr lang="en-US" sz="2000" b="1" dirty="0"/>
              <a:t> find(</a:t>
            </a:r>
            <a:r>
              <a:rPr lang="en-US" sz="2000" b="1" dirty="0" err="1"/>
              <a:t>Iter</a:t>
            </a:r>
            <a:r>
              <a:rPr lang="en-US" sz="2000" b="1" dirty="0"/>
              <a:t> first, </a:t>
            </a:r>
            <a:r>
              <a:rPr lang="en-US" sz="2000" b="1" dirty="0" err="1"/>
              <a:t>Iter</a:t>
            </a:r>
            <a:r>
              <a:rPr lang="en-US" sz="2000" b="1" dirty="0"/>
              <a:t> last, Value </a:t>
            </a:r>
            <a:r>
              <a:rPr lang="en-US" sz="2000" b="1" dirty="0" err="1"/>
              <a:t>val</a:t>
            </a:r>
            <a:r>
              <a:rPr lang="en-US" sz="2000" b="1" dirty="0" smtClean="0"/>
              <a:t>) // </a:t>
            </a:r>
            <a:r>
              <a:rPr lang="en-US" sz="1800" i="1" dirty="0" smtClean="0"/>
              <a:t>find first p in [</a:t>
            </a:r>
            <a:r>
              <a:rPr lang="en-US" sz="1800" i="1" dirty="0" err="1" smtClean="0"/>
              <a:t>first:last</a:t>
            </a:r>
            <a:r>
              <a:rPr lang="en-US" sz="1800" i="1" dirty="0" smtClean="0"/>
              <a:t>) so that *p==</a:t>
            </a:r>
            <a:r>
              <a:rPr lang="en-US" sz="1800" i="1" dirty="0" err="1" smtClean="0"/>
              <a:t>val</a:t>
            </a:r>
            <a:endParaRPr lang="en-US" sz="2000" i="1" dirty="0"/>
          </a:p>
          <a:p>
            <a:pPr marL="400050" lvl="1" indent="0">
              <a:buNone/>
            </a:pPr>
            <a:r>
              <a:rPr lang="en-US" sz="2000" b="1" dirty="0"/>
              <a:t>{</a:t>
            </a:r>
            <a:endParaRPr lang="en-US" sz="2000" dirty="0"/>
          </a:p>
          <a:p>
            <a:pPr marL="400050" lvl="1" indent="0">
              <a:buNone/>
            </a:pPr>
            <a:r>
              <a:rPr lang="en-US" sz="2000" b="1" dirty="0"/>
              <a:t>      while (first!=last &amp;&amp; *first!=</a:t>
            </a:r>
            <a:r>
              <a:rPr lang="en-US" sz="2000" b="1" dirty="0" err="1"/>
              <a:t>val</a:t>
            </a:r>
            <a:r>
              <a:rPr lang="en-US" sz="2000" b="1" dirty="0"/>
              <a:t>)</a:t>
            </a:r>
            <a:endParaRPr lang="en-US" sz="2000" dirty="0"/>
          </a:p>
          <a:p>
            <a:pPr marL="400050" lvl="1" indent="0">
              <a:buNone/>
            </a:pPr>
            <a:r>
              <a:rPr lang="en-US" sz="2000" b="1" dirty="0"/>
              <a:t>  </a:t>
            </a:r>
            <a:r>
              <a:rPr lang="en-US" sz="2000" b="1" dirty="0" smtClean="0"/>
              <a:t>           ++</a:t>
            </a:r>
            <a:r>
              <a:rPr lang="en-US" sz="2000" b="1" dirty="0"/>
              <a:t>first;</a:t>
            </a:r>
            <a:endParaRPr lang="en-US" sz="2000" dirty="0"/>
          </a:p>
          <a:p>
            <a:pPr marL="400050" lvl="1" indent="0">
              <a:buNone/>
            </a:pPr>
            <a:r>
              <a:rPr lang="en-US" sz="2000" b="1" dirty="0"/>
              <a:t>      return first;</a:t>
            </a:r>
            <a:endParaRPr lang="en-US" sz="2000" dirty="0"/>
          </a:p>
          <a:p>
            <a:pPr marL="400050" lvl="1" indent="0">
              <a:buNone/>
            </a:pPr>
            <a:r>
              <a:rPr lang="en-US" sz="2000" b="1" dirty="0"/>
              <a:t>}</a:t>
            </a:r>
            <a:endParaRPr lang="en-US" sz="2000"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39941356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did/do I want?</a:t>
            </a:r>
            <a:endParaRPr lang="en-US" dirty="0"/>
          </a:p>
        </p:txBody>
      </p:sp>
      <p:sp>
        <p:nvSpPr>
          <p:cNvPr id="3" name="Content Placeholder 2"/>
          <p:cNvSpPr>
            <a:spLocks noGrp="1"/>
          </p:cNvSpPr>
          <p:nvPr>
            <p:ph idx="1"/>
          </p:nvPr>
        </p:nvSpPr>
        <p:spPr>
          <a:xfrm>
            <a:off x="457200" y="1600200"/>
            <a:ext cx="8534400" cy="4525963"/>
          </a:xfrm>
        </p:spPr>
        <p:txBody>
          <a:bodyPr>
            <a:noAutofit/>
          </a:bodyPr>
          <a:lstStyle/>
          <a:p>
            <a:r>
              <a:rPr lang="en-US" sz="2400" dirty="0" smtClean="0"/>
              <a:t>Type safety</a:t>
            </a:r>
          </a:p>
          <a:p>
            <a:pPr lvl="1"/>
            <a:r>
              <a:rPr lang="en-US" sz="2000" dirty="0" smtClean="0"/>
              <a:t>Encapsulate necessary unsafe operations</a:t>
            </a:r>
          </a:p>
          <a:p>
            <a:r>
              <a:rPr lang="en-US" sz="2400" dirty="0" smtClean="0"/>
              <a:t>Resource safety</a:t>
            </a:r>
          </a:p>
          <a:p>
            <a:pPr lvl="1"/>
            <a:r>
              <a:rPr lang="en-US" sz="2000" dirty="0" smtClean="0"/>
              <a:t>It’s not all memory</a:t>
            </a:r>
          </a:p>
          <a:p>
            <a:r>
              <a:rPr lang="en-US" sz="2400" dirty="0" smtClean="0"/>
              <a:t>Performance</a:t>
            </a:r>
          </a:p>
          <a:p>
            <a:pPr lvl="1"/>
            <a:r>
              <a:rPr lang="en-US" sz="2000" dirty="0" smtClean="0"/>
              <a:t>For some parts of almost all systems, it’s important</a:t>
            </a:r>
          </a:p>
          <a:p>
            <a:r>
              <a:rPr lang="en-US" sz="2400" dirty="0" smtClean="0"/>
              <a:t>Predictability </a:t>
            </a:r>
          </a:p>
          <a:p>
            <a:pPr lvl="1"/>
            <a:r>
              <a:rPr lang="en-US" sz="2000" dirty="0" smtClean="0"/>
              <a:t>For hard and soft real time</a:t>
            </a:r>
            <a:endParaRPr lang="en-US" sz="2400" dirty="0"/>
          </a:p>
          <a:p>
            <a:r>
              <a:rPr lang="en-US" sz="2400" dirty="0" err="1" smtClean="0"/>
              <a:t>Teachability</a:t>
            </a:r>
            <a:endParaRPr lang="en-US" sz="2400" dirty="0" smtClean="0"/>
          </a:p>
          <a:p>
            <a:pPr lvl="1"/>
            <a:r>
              <a:rPr lang="en-US" sz="2000" dirty="0" smtClean="0"/>
              <a:t>Complexity of code should be proportional to the complexity of the task</a:t>
            </a:r>
          </a:p>
          <a:p>
            <a:r>
              <a:rPr lang="en-US" sz="2400" dirty="0" smtClean="0"/>
              <a:t>Readability</a:t>
            </a:r>
          </a:p>
          <a:p>
            <a:pPr lvl="1"/>
            <a:r>
              <a:rPr lang="en-US" sz="2000" dirty="0" smtClean="0"/>
              <a:t>People and machines (“analyzability”)</a:t>
            </a:r>
            <a:endParaRPr lang="en-US" sz="20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pic>
        <p:nvPicPr>
          <p:cNvPr id="5" name="Picture 4" descr="stroustrup_front_cover_low-res"/>
          <p:cNvPicPr>
            <a:picLocks noChangeAspect="1" noChangeArrowheads="1"/>
          </p:cNvPicPr>
          <p:nvPr/>
        </p:nvPicPr>
        <p:blipFill>
          <a:blip r:embed="rId2" cstate="print"/>
          <a:srcRect/>
          <a:stretch>
            <a:fillRect/>
          </a:stretch>
        </p:blipFill>
        <p:spPr bwMode="auto">
          <a:xfrm>
            <a:off x="6661160" y="1371600"/>
            <a:ext cx="2351046" cy="29718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8618860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and Function Objects</a:t>
            </a:r>
            <a:endParaRPr lang="en-US" dirty="0"/>
          </a:p>
        </p:txBody>
      </p:sp>
      <p:sp>
        <p:nvSpPr>
          <p:cNvPr id="3" name="Content Placeholder 2"/>
          <p:cNvSpPr>
            <a:spLocks noGrp="1"/>
          </p:cNvSpPr>
          <p:nvPr>
            <p:ph idx="1"/>
          </p:nvPr>
        </p:nvSpPr>
        <p:spPr/>
        <p:txBody>
          <a:bodyPr>
            <a:normAutofit/>
          </a:bodyPr>
          <a:lstStyle/>
          <a:p>
            <a:r>
              <a:rPr lang="en-US" sz="2600" dirty="0" smtClean="0"/>
              <a:t>Parameterization with criteria, actions, and algorithms</a:t>
            </a:r>
          </a:p>
          <a:p>
            <a:pPr lvl="1"/>
            <a:r>
              <a:rPr lang="en-US" sz="2200" dirty="0" smtClean="0"/>
              <a:t>Essential  for flexibility and performance </a:t>
            </a:r>
          </a:p>
          <a:p>
            <a:endParaRPr lang="en-US" sz="2400" dirty="0" smtClean="0"/>
          </a:p>
          <a:p>
            <a:pPr marL="400050" lvl="1" indent="0">
              <a:buNone/>
            </a:pPr>
            <a:r>
              <a:rPr lang="en-US" sz="2000" b="1" dirty="0" smtClean="0"/>
              <a:t>void </a:t>
            </a:r>
            <a:r>
              <a:rPr lang="en-US" sz="2000" b="1" dirty="0"/>
              <a:t>g(vector&lt; string&gt;&amp; </a:t>
            </a:r>
            <a:r>
              <a:rPr lang="en-US" sz="2000" b="1" dirty="0" err="1"/>
              <a:t>vs</a:t>
            </a:r>
            <a:r>
              <a:rPr lang="en-US" sz="2000" b="1" dirty="0"/>
              <a:t>)</a:t>
            </a:r>
            <a:endParaRPr lang="en-US" sz="2000" dirty="0"/>
          </a:p>
          <a:p>
            <a:pPr marL="400050" lvl="1" indent="0">
              <a:buNone/>
            </a:pPr>
            <a:r>
              <a:rPr lang="en-US" sz="2000" b="1" dirty="0"/>
              <a:t>{</a:t>
            </a:r>
            <a:endParaRPr lang="en-US" sz="2000" dirty="0"/>
          </a:p>
          <a:p>
            <a:pPr marL="800100" lvl="2" indent="0">
              <a:buNone/>
            </a:pPr>
            <a:r>
              <a:rPr lang="en-US" sz="1600" b="1" dirty="0" smtClean="0"/>
              <a:t>	</a:t>
            </a:r>
            <a:r>
              <a:rPr lang="en-US" sz="2000" b="1" dirty="0" smtClean="0"/>
              <a:t>auto </a:t>
            </a:r>
            <a:r>
              <a:rPr lang="en-US" sz="2000" b="1" dirty="0"/>
              <a:t>p = </a:t>
            </a:r>
            <a:r>
              <a:rPr lang="en-US" sz="2000" b="1" dirty="0" err="1" smtClean="0"/>
              <a:t>find_if</a:t>
            </a:r>
            <a:r>
              <a:rPr lang="en-US" sz="2000" b="1" dirty="0" smtClean="0"/>
              <a:t>(</a:t>
            </a:r>
            <a:r>
              <a:rPr lang="en-US" sz="2000" b="1" dirty="0" err="1" smtClean="0"/>
              <a:t>vs.begin</a:t>
            </a:r>
            <a:r>
              <a:rPr lang="en-US" sz="2000" b="1" dirty="0" smtClean="0"/>
              <a:t>(), </a:t>
            </a:r>
            <a:r>
              <a:rPr lang="en-US" sz="2000" b="1" dirty="0" err="1" smtClean="0"/>
              <a:t>vs.end</a:t>
            </a:r>
            <a:r>
              <a:rPr lang="en-US" sz="2000" b="1" dirty="0" smtClean="0"/>
              <a:t>(), </a:t>
            </a:r>
            <a:r>
              <a:rPr lang="en-US" sz="2000" b="1" dirty="0" err="1" smtClean="0"/>
              <a:t>Less_than</a:t>
            </a:r>
            <a:r>
              <a:rPr lang="en-US" sz="2000" b="1" dirty="0"/>
              <a:t>{"Griffin</a:t>
            </a:r>
            <a:r>
              <a:rPr lang="en-US" sz="2000" b="1" dirty="0" smtClean="0"/>
              <a:t>"});</a:t>
            </a:r>
            <a:endParaRPr lang="en-US" sz="1600" b="1" dirty="0" smtClean="0"/>
          </a:p>
          <a:p>
            <a:pPr marL="400050" lvl="1" indent="0">
              <a:buNone/>
            </a:pPr>
            <a:endParaRPr lang="en-US" sz="2000" b="1" dirty="0"/>
          </a:p>
          <a:p>
            <a:pPr marL="400050" lvl="1" indent="0">
              <a:buNone/>
            </a:pPr>
            <a:r>
              <a:rPr lang="en-US" sz="2000" b="1" dirty="0" smtClean="0"/>
              <a:t>	// …</a:t>
            </a:r>
            <a:endParaRPr lang="en-US" sz="2000" dirty="0"/>
          </a:p>
          <a:p>
            <a:pPr marL="400050" lvl="1" indent="0">
              <a:buNone/>
            </a:pPr>
            <a:r>
              <a:rPr lang="en-US" sz="2000" b="1" dirty="0" smtClean="0"/>
              <a:t>}</a:t>
            </a:r>
            <a:endParaRPr lang="en-US" sz="2000"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9010116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and Function Objects</a:t>
            </a:r>
            <a:endParaRPr lang="en-US" dirty="0"/>
          </a:p>
        </p:txBody>
      </p:sp>
      <p:sp>
        <p:nvSpPr>
          <p:cNvPr id="3" name="Content Placeholder 2"/>
          <p:cNvSpPr>
            <a:spLocks noGrp="1"/>
          </p:cNvSpPr>
          <p:nvPr>
            <p:ph idx="1"/>
          </p:nvPr>
        </p:nvSpPr>
        <p:spPr>
          <a:xfrm>
            <a:off x="-76200" y="1600200"/>
            <a:ext cx="9677400" cy="4525963"/>
          </a:xfrm>
        </p:spPr>
        <p:txBody>
          <a:bodyPr>
            <a:normAutofit/>
          </a:bodyPr>
          <a:lstStyle/>
          <a:p>
            <a:r>
              <a:rPr lang="en-US" sz="2400" dirty="0" smtClean="0"/>
              <a:t>The implementation is still trivial</a:t>
            </a:r>
          </a:p>
          <a:p>
            <a:endParaRPr lang="en-US" sz="2400" b="1" dirty="0" smtClean="0"/>
          </a:p>
          <a:p>
            <a:pPr marL="400050" lvl="1" indent="0">
              <a:buNone/>
            </a:pPr>
            <a:r>
              <a:rPr lang="en-US" sz="2000" b="1" dirty="0" smtClean="0"/>
              <a:t>template&lt;typename </a:t>
            </a:r>
            <a:r>
              <a:rPr lang="en-US" sz="2000" b="1" dirty="0" err="1"/>
              <a:t>Iter</a:t>
            </a:r>
            <a:r>
              <a:rPr lang="en-US" sz="2000" b="1" dirty="0"/>
              <a:t>, typename </a:t>
            </a:r>
            <a:r>
              <a:rPr lang="en-US" sz="2000" b="1" dirty="0" smtClean="0"/>
              <a:t>Predicate&gt;</a:t>
            </a:r>
            <a:endParaRPr lang="en-US" sz="2000" dirty="0"/>
          </a:p>
          <a:p>
            <a:pPr marL="400050" lvl="1" indent="0">
              <a:buNone/>
            </a:pPr>
            <a:r>
              <a:rPr lang="en-US" sz="2000" b="1" dirty="0" err="1"/>
              <a:t>Iter</a:t>
            </a:r>
            <a:r>
              <a:rPr lang="en-US" sz="2000" b="1" dirty="0"/>
              <a:t> </a:t>
            </a:r>
            <a:r>
              <a:rPr lang="en-US" sz="2000" b="1" dirty="0" err="1"/>
              <a:t>find_if</a:t>
            </a:r>
            <a:r>
              <a:rPr lang="en-US" sz="2000" b="1" dirty="0"/>
              <a:t>(</a:t>
            </a:r>
            <a:r>
              <a:rPr lang="en-US" sz="2000" b="1" dirty="0" err="1"/>
              <a:t>Iter</a:t>
            </a:r>
            <a:r>
              <a:rPr lang="en-US" sz="2000" b="1" dirty="0"/>
              <a:t> first, </a:t>
            </a:r>
            <a:r>
              <a:rPr lang="en-US" sz="2000" b="1" dirty="0" err="1"/>
              <a:t>Iter</a:t>
            </a:r>
            <a:r>
              <a:rPr lang="en-US" sz="2000" b="1" dirty="0"/>
              <a:t> last, Predicate </a:t>
            </a:r>
            <a:r>
              <a:rPr lang="en-US" sz="2000" b="1" dirty="0" err="1" smtClean="0"/>
              <a:t>pred</a:t>
            </a:r>
            <a:r>
              <a:rPr lang="en-US" sz="2000" b="1" dirty="0" smtClean="0"/>
              <a:t>)  </a:t>
            </a:r>
            <a:r>
              <a:rPr lang="en-US" sz="2000" b="1" dirty="0"/>
              <a:t>// </a:t>
            </a:r>
            <a:r>
              <a:rPr lang="en-US" sz="1800" i="1" dirty="0"/>
              <a:t>find </a:t>
            </a:r>
            <a:r>
              <a:rPr lang="en-US" sz="1800" i="1" dirty="0" smtClean="0"/>
              <a:t>first p </a:t>
            </a:r>
            <a:r>
              <a:rPr lang="en-US" sz="1800" i="1" dirty="0"/>
              <a:t>in [</a:t>
            </a:r>
            <a:r>
              <a:rPr lang="en-US" sz="1800" i="1" dirty="0" err="1"/>
              <a:t>first:last</a:t>
            </a:r>
            <a:r>
              <a:rPr lang="en-US" sz="1800" i="1" dirty="0"/>
              <a:t>) so that </a:t>
            </a:r>
            <a:r>
              <a:rPr lang="en-US" sz="1800" i="1" dirty="0" err="1"/>
              <a:t>pred</a:t>
            </a:r>
            <a:r>
              <a:rPr lang="en-US" sz="1800" i="1" dirty="0"/>
              <a:t>(*p</a:t>
            </a:r>
            <a:r>
              <a:rPr lang="en-US" sz="1800" i="1" dirty="0" smtClean="0"/>
              <a:t>)</a:t>
            </a:r>
            <a:endParaRPr lang="en-US" sz="1800" dirty="0"/>
          </a:p>
          <a:p>
            <a:pPr marL="400050" lvl="1" indent="0">
              <a:buNone/>
            </a:pPr>
            <a:r>
              <a:rPr lang="en-US" sz="2000" b="1" dirty="0"/>
              <a:t>{</a:t>
            </a:r>
            <a:endParaRPr lang="en-US" sz="2000" dirty="0"/>
          </a:p>
          <a:p>
            <a:pPr marL="400050" lvl="1" indent="0">
              <a:buNone/>
            </a:pPr>
            <a:r>
              <a:rPr lang="en-US" sz="2000" b="1" dirty="0"/>
              <a:t>      while (first!=last &amp;&amp; !</a:t>
            </a:r>
            <a:r>
              <a:rPr lang="en-US" sz="2000" b="1" dirty="0" err="1" smtClean="0"/>
              <a:t>pred</a:t>
            </a:r>
            <a:r>
              <a:rPr lang="en-US" sz="2000" b="1" dirty="0" smtClean="0"/>
              <a:t>(*</a:t>
            </a:r>
            <a:r>
              <a:rPr lang="en-US" sz="2000" b="1" dirty="0"/>
              <a:t>first</a:t>
            </a:r>
            <a:r>
              <a:rPr lang="en-US" sz="2000" b="1" dirty="0" smtClean="0"/>
              <a:t>))</a:t>
            </a:r>
          </a:p>
          <a:p>
            <a:pPr marL="400050" lvl="1" indent="0">
              <a:buNone/>
            </a:pPr>
            <a:r>
              <a:rPr lang="en-US" sz="2000" b="1" dirty="0"/>
              <a:t>	 </a:t>
            </a:r>
            <a:r>
              <a:rPr lang="en-US" sz="2000" b="1" dirty="0" smtClean="0"/>
              <a:t>   ++</a:t>
            </a:r>
            <a:r>
              <a:rPr lang="en-US" sz="2000" b="1" dirty="0"/>
              <a:t>first;</a:t>
            </a:r>
            <a:endParaRPr lang="en-US" sz="2000" dirty="0"/>
          </a:p>
          <a:p>
            <a:pPr marL="400050" lvl="1" indent="0">
              <a:buNone/>
            </a:pPr>
            <a:r>
              <a:rPr lang="en-US" sz="2000" b="1" dirty="0"/>
              <a:t>      return first;</a:t>
            </a:r>
            <a:endParaRPr lang="en-US" sz="2000" dirty="0"/>
          </a:p>
          <a:p>
            <a:pPr marL="400050" lvl="1" indent="0">
              <a:buNone/>
            </a:pPr>
            <a:r>
              <a:rPr lang="en-US" sz="2000" b="1" dirty="0"/>
              <a:t>}</a:t>
            </a:r>
            <a:endParaRPr lang="en-US" sz="2000"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1960986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a:r>
            <a:r>
              <a:rPr lang="en-US" dirty="0" smtClean="0"/>
              <a:t>unction Objects and Lambdas</a:t>
            </a:r>
            <a:endParaRPr lang="en-US" dirty="0"/>
          </a:p>
        </p:txBody>
      </p:sp>
      <p:sp>
        <p:nvSpPr>
          <p:cNvPr id="3" name="Content Placeholder 2"/>
          <p:cNvSpPr>
            <a:spLocks noGrp="1"/>
          </p:cNvSpPr>
          <p:nvPr>
            <p:ph idx="1"/>
          </p:nvPr>
        </p:nvSpPr>
        <p:spPr>
          <a:xfrm>
            <a:off x="457200" y="1371600"/>
            <a:ext cx="8534400" cy="5181600"/>
          </a:xfrm>
        </p:spPr>
        <p:txBody>
          <a:bodyPr>
            <a:normAutofit fontScale="85000" lnSpcReduction="10000"/>
          </a:bodyPr>
          <a:lstStyle/>
          <a:p>
            <a:r>
              <a:rPr lang="en-US" sz="2800" dirty="0" smtClean="0"/>
              <a:t>General function object</a:t>
            </a:r>
          </a:p>
          <a:p>
            <a:pPr lvl="1"/>
            <a:r>
              <a:rPr lang="en-US" sz="2400" dirty="0" smtClean="0"/>
              <a:t>Can carry state</a:t>
            </a:r>
          </a:p>
          <a:p>
            <a:pPr lvl="1"/>
            <a:r>
              <a:rPr lang="en-US" sz="2400" dirty="0" smtClean="0"/>
              <a:t>Easily inlined (i.e., close to optimally efficient)</a:t>
            </a:r>
          </a:p>
          <a:p>
            <a:endParaRPr lang="en-US" sz="1100" dirty="0" smtClean="0"/>
          </a:p>
          <a:p>
            <a:pPr marL="400050" lvl="1" indent="0">
              <a:buNone/>
            </a:pPr>
            <a:r>
              <a:rPr lang="en-US" sz="2400" b="1" dirty="0" err="1" smtClean="0"/>
              <a:t>struct</a:t>
            </a:r>
            <a:r>
              <a:rPr lang="en-US" sz="2400" b="1" dirty="0" smtClean="0"/>
              <a:t> </a:t>
            </a:r>
            <a:r>
              <a:rPr lang="en-US" sz="2400" b="1" dirty="0" err="1"/>
              <a:t>Less_than</a:t>
            </a:r>
            <a:r>
              <a:rPr lang="en-US" sz="2400" b="1" dirty="0"/>
              <a:t> {</a:t>
            </a:r>
            <a:endParaRPr lang="en-US" sz="2400" dirty="0"/>
          </a:p>
          <a:p>
            <a:pPr marL="400050" lvl="1" indent="0">
              <a:buNone/>
            </a:pPr>
            <a:r>
              <a:rPr lang="en-US" sz="2400" b="1" dirty="0"/>
              <a:t>      String s;</a:t>
            </a:r>
            <a:endParaRPr lang="en-US" sz="2400" dirty="0"/>
          </a:p>
          <a:p>
            <a:pPr marL="400050" lvl="1" indent="0">
              <a:buNone/>
            </a:pPr>
            <a:r>
              <a:rPr lang="en-US" sz="2400" b="1" dirty="0"/>
              <a:t>      </a:t>
            </a:r>
            <a:r>
              <a:rPr lang="en-US" sz="2400" b="1" dirty="0" err="1"/>
              <a:t>Less_than</a:t>
            </a:r>
            <a:r>
              <a:rPr lang="en-US" sz="2400" b="1" dirty="0"/>
              <a:t>(const string&amp; </a:t>
            </a:r>
            <a:r>
              <a:rPr lang="en-US" sz="2400" b="1" dirty="0" err="1"/>
              <a:t>ss</a:t>
            </a:r>
            <a:r>
              <a:rPr lang="en-US" sz="2400" b="1" dirty="0"/>
              <a:t>) :s{</a:t>
            </a:r>
            <a:r>
              <a:rPr lang="en-US" sz="2400" b="1" dirty="0" err="1"/>
              <a:t>ss</a:t>
            </a:r>
            <a:r>
              <a:rPr lang="en-US" sz="2400" b="1" dirty="0"/>
              <a:t>} {}	// </a:t>
            </a:r>
            <a:r>
              <a:rPr lang="en-US" sz="2100" i="1" dirty="0" smtClean="0"/>
              <a:t>store the </a:t>
            </a:r>
            <a:r>
              <a:rPr lang="en-US" sz="2100" i="1" dirty="0"/>
              <a:t>value to compare against</a:t>
            </a:r>
            <a:endParaRPr lang="en-US" sz="2100" dirty="0"/>
          </a:p>
          <a:p>
            <a:pPr marL="400050" lvl="1" indent="0">
              <a:buNone/>
            </a:pPr>
            <a:r>
              <a:rPr lang="en-US" sz="2400" b="1" dirty="0"/>
              <a:t>      </a:t>
            </a:r>
            <a:r>
              <a:rPr lang="en-US" sz="2400" b="1" dirty="0" err="1"/>
              <a:t>bool</a:t>
            </a:r>
            <a:r>
              <a:rPr lang="en-US" sz="2400" b="1" dirty="0"/>
              <a:t> </a:t>
            </a:r>
            <a:r>
              <a:rPr lang="en-US" sz="2400" b="1" dirty="0" smtClean="0"/>
              <a:t>operator()(</a:t>
            </a:r>
            <a:r>
              <a:rPr lang="en-US" sz="2400" b="1" dirty="0"/>
              <a:t>const string&amp; v) const { return v&lt;s; } // </a:t>
            </a:r>
            <a:r>
              <a:rPr lang="en-US" sz="2100" i="1" dirty="0"/>
              <a:t>the comparison</a:t>
            </a:r>
            <a:endParaRPr lang="en-US" sz="2400" dirty="0"/>
          </a:p>
          <a:p>
            <a:pPr marL="400050" lvl="1" indent="0">
              <a:buNone/>
            </a:pPr>
            <a:r>
              <a:rPr lang="en-US" sz="2400" b="1" dirty="0"/>
              <a:t>};</a:t>
            </a:r>
            <a:endParaRPr lang="en-US" sz="2400" dirty="0"/>
          </a:p>
          <a:p>
            <a:endParaRPr lang="en-US" dirty="0"/>
          </a:p>
          <a:p>
            <a:pPr marL="0" indent="0">
              <a:buNone/>
            </a:pPr>
            <a:r>
              <a:rPr lang="en-US" sz="2800" dirty="0" smtClean="0"/>
              <a:t>Lambda notation</a:t>
            </a:r>
          </a:p>
          <a:p>
            <a:pPr lvl="1"/>
            <a:r>
              <a:rPr lang="en-US" sz="2400" dirty="0" smtClean="0"/>
              <a:t>We can </a:t>
            </a:r>
            <a:r>
              <a:rPr lang="en-US" sz="2400" dirty="0"/>
              <a:t>let the </a:t>
            </a:r>
            <a:r>
              <a:rPr lang="en-US" sz="2400" dirty="0" smtClean="0"/>
              <a:t>compiler </a:t>
            </a:r>
            <a:r>
              <a:rPr lang="en-US" sz="2400" dirty="0"/>
              <a:t>write the function </a:t>
            </a:r>
            <a:r>
              <a:rPr lang="en-US" sz="2400" dirty="0" smtClean="0"/>
              <a:t>object for us</a:t>
            </a:r>
          </a:p>
          <a:p>
            <a:pPr marL="0" indent="0">
              <a:buNone/>
            </a:pPr>
            <a:endParaRPr lang="en-US" sz="900" dirty="0"/>
          </a:p>
          <a:p>
            <a:pPr marL="400050" lvl="1" indent="0">
              <a:buNone/>
            </a:pPr>
            <a:r>
              <a:rPr lang="en-US" sz="2400" b="1" dirty="0"/>
              <a:t>auto p = </a:t>
            </a:r>
            <a:r>
              <a:rPr lang="en-US" sz="2400" b="1" dirty="0" err="1"/>
              <a:t>std</a:t>
            </a:r>
            <a:r>
              <a:rPr lang="en-US" sz="2400" b="1" dirty="0"/>
              <a:t>::</a:t>
            </a:r>
            <a:r>
              <a:rPr lang="en-US" sz="2400" b="1" dirty="0" err="1"/>
              <a:t>find_if</a:t>
            </a:r>
            <a:r>
              <a:rPr lang="en-US" sz="2400" b="1" dirty="0"/>
              <a:t>(</a:t>
            </a:r>
            <a:r>
              <a:rPr lang="en-US" sz="2400" b="1" dirty="0" err="1"/>
              <a:t>vs.begin</a:t>
            </a:r>
            <a:r>
              <a:rPr lang="en-US" sz="2400" b="1" dirty="0"/>
              <a:t>(),</a:t>
            </a:r>
            <a:r>
              <a:rPr lang="en-US" sz="2400" b="1" dirty="0" err="1"/>
              <a:t>vs.end</a:t>
            </a:r>
            <a:r>
              <a:rPr lang="en-US" sz="2400" b="1" dirty="0"/>
              <a:t>(),</a:t>
            </a:r>
            <a:endParaRPr lang="en-US" sz="2400" dirty="0"/>
          </a:p>
          <a:p>
            <a:pPr marL="400050" lvl="1" indent="0">
              <a:buNone/>
            </a:pPr>
            <a:r>
              <a:rPr lang="en-US" sz="2400" b="1" dirty="0" smtClean="0"/>
              <a:t>			[](</a:t>
            </a:r>
            <a:r>
              <a:rPr lang="en-US" sz="2400" b="1" dirty="0" err="1"/>
              <a:t>const</a:t>
            </a:r>
            <a:r>
              <a:rPr lang="en-US" sz="2400" b="1" dirty="0"/>
              <a:t> string&amp; v) { return v&lt;"Griffin"; } </a:t>
            </a:r>
            <a:r>
              <a:rPr lang="en-US" sz="2400" b="1" dirty="0" smtClean="0"/>
              <a:t>);</a:t>
            </a:r>
            <a:endParaRPr lang="en-US" sz="24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14396197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a:t>
            </a:r>
            <a:r>
              <a:rPr lang="en-US" dirty="0"/>
              <a:t>a</a:t>
            </a:r>
            <a:r>
              <a:rPr lang="en-US" dirty="0" smtClean="0"/>
              <a:t>lgorithms</a:t>
            </a:r>
            <a:endParaRPr lang="en-US" dirty="0"/>
          </a:p>
        </p:txBody>
      </p:sp>
      <p:sp>
        <p:nvSpPr>
          <p:cNvPr id="3" name="Content Placeholder 2"/>
          <p:cNvSpPr>
            <a:spLocks noGrp="1"/>
          </p:cNvSpPr>
          <p:nvPr>
            <p:ph idx="1"/>
          </p:nvPr>
        </p:nvSpPr>
        <p:spPr>
          <a:xfrm>
            <a:off x="457200" y="1600200"/>
            <a:ext cx="8534400" cy="4953000"/>
          </a:xfrm>
        </p:spPr>
        <p:txBody>
          <a:bodyPr>
            <a:normAutofit fontScale="92500" lnSpcReduction="20000"/>
          </a:bodyPr>
          <a:lstStyle/>
          <a:p>
            <a:r>
              <a:rPr lang="en-US" sz="2400" dirty="0" smtClean="0"/>
              <a:t>The  C++ standard-library algorithms are expressed in terms of half-open sequences [</a:t>
            </a:r>
            <a:r>
              <a:rPr lang="en-US" sz="2400" dirty="0" err="1" smtClean="0"/>
              <a:t>first:last</a:t>
            </a:r>
            <a:r>
              <a:rPr lang="en-US" sz="2400" dirty="0" smtClean="0"/>
              <a:t>)</a:t>
            </a:r>
          </a:p>
          <a:p>
            <a:pPr lvl="1"/>
            <a:r>
              <a:rPr lang="en-US" sz="2000" dirty="0" smtClean="0"/>
              <a:t>For generality and efficiency</a:t>
            </a:r>
          </a:p>
          <a:p>
            <a:pPr lvl="1"/>
            <a:r>
              <a:rPr lang="en-US" sz="2000" dirty="0" smtClean="0"/>
              <a:t>If you find that verbose, define container algorithms</a:t>
            </a:r>
          </a:p>
          <a:p>
            <a:pPr lvl="1"/>
            <a:endParaRPr lang="en-US" sz="1000" dirty="0" smtClean="0"/>
          </a:p>
          <a:p>
            <a:pPr marL="400050" lvl="1" indent="0">
              <a:buNone/>
            </a:pPr>
            <a:r>
              <a:rPr lang="en-US" sz="2200" b="1" dirty="0" smtClean="0"/>
              <a:t>namespace </a:t>
            </a:r>
            <a:r>
              <a:rPr lang="en-US" sz="2200" b="1" dirty="0" err="1" smtClean="0"/>
              <a:t>Extended_STL</a:t>
            </a:r>
            <a:r>
              <a:rPr lang="en-US" sz="2200" b="1" dirty="0" smtClean="0"/>
              <a:t> {</a:t>
            </a:r>
          </a:p>
          <a:p>
            <a:pPr marL="400050" lvl="1" indent="0">
              <a:buNone/>
            </a:pPr>
            <a:r>
              <a:rPr lang="en-US" sz="2200" b="1" dirty="0"/>
              <a:t>	</a:t>
            </a:r>
            <a:r>
              <a:rPr lang="en-US" sz="2200" b="1" dirty="0" smtClean="0"/>
              <a:t>// </a:t>
            </a:r>
            <a:r>
              <a:rPr lang="en-US" sz="2200" i="1" dirty="0" smtClean="0"/>
              <a:t>…</a:t>
            </a:r>
            <a:endParaRPr lang="en-US" sz="2200" i="1" dirty="0"/>
          </a:p>
          <a:p>
            <a:pPr marL="400050" lvl="1" indent="0">
              <a:buNone/>
            </a:pPr>
            <a:r>
              <a:rPr lang="en-US" sz="2200" b="1" dirty="0"/>
              <a:t>	</a:t>
            </a:r>
            <a:r>
              <a:rPr lang="en-US" sz="2200" b="1" dirty="0" smtClean="0"/>
              <a:t>template&lt;typename C, typename Predicate&gt;</a:t>
            </a:r>
            <a:endParaRPr lang="en-US" sz="2200" dirty="0"/>
          </a:p>
          <a:p>
            <a:pPr marL="400050" lvl="1" indent="0">
              <a:buNone/>
            </a:pPr>
            <a:r>
              <a:rPr lang="en-US" sz="2200" b="1" dirty="0" smtClean="0"/>
              <a:t>	Iterator&lt;C&gt; </a:t>
            </a:r>
            <a:r>
              <a:rPr lang="en-US" sz="2200" b="1" dirty="0" err="1" smtClean="0"/>
              <a:t>find_if</a:t>
            </a:r>
            <a:r>
              <a:rPr lang="en-US" sz="2200" b="1" dirty="0" smtClean="0"/>
              <a:t>(C&amp; c, Predicate </a:t>
            </a:r>
            <a:r>
              <a:rPr lang="en-US" sz="2200" b="1" dirty="0" err="1" smtClean="0"/>
              <a:t>pred</a:t>
            </a:r>
            <a:r>
              <a:rPr lang="en-US" sz="2200" b="1" dirty="0" smtClean="0"/>
              <a:t>)</a:t>
            </a:r>
          </a:p>
          <a:p>
            <a:pPr marL="400050" lvl="1" indent="0">
              <a:buNone/>
            </a:pPr>
            <a:r>
              <a:rPr lang="en-US" sz="2200" b="1" dirty="0"/>
              <a:t>	</a:t>
            </a:r>
            <a:r>
              <a:rPr lang="en-US" sz="2200" b="1" dirty="0" smtClean="0"/>
              <a:t>{</a:t>
            </a:r>
          </a:p>
          <a:p>
            <a:pPr marL="400050" lvl="1" indent="0">
              <a:buNone/>
            </a:pPr>
            <a:r>
              <a:rPr lang="en-US" sz="2200" b="1" dirty="0"/>
              <a:t>	</a:t>
            </a:r>
            <a:r>
              <a:rPr lang="en-US" sz="2200" b="1" dirty="0" smtClean="0"/>
              <a:t>	return </a:t>
            </a:r>
            <a:r>
              <a:rPr lang="en-US" sz="2200" b="1" dirty="0" err="1" smtClean="0"/>
              <a:t>std</a:t>
            </a:r>
            <a:r>
              <a:rPr lang="en-US" sz="2200" b="1" dirty="0" smtClean="0"/>
              <a:t>::</a:t>
            </a:r>
            <a:r>
              <a:rPr lang="en-US" sz="2200" b="1" dirty="0" err="1" smtClean="0"/>
              <a:t>find_if</a:t>
            </a:r>
            <a:r>
              <a:rPr lang="en-US" sz="2200" b="1" dirty="0" smtClean="0"/>
              <a:t>(</a:t>
            </a:r>
            <a:r>
              <a:rPr lang="en-US" sz="2200" b="1" dirty="0" err="1" smtClean="0"/>
              <a:t>c.begin</a:t>
            </a:r>
            <a:r>
              <a:rPr lang="en-US" sz="2200" b="1" dirty="0"/>
              <a:t>(),</a:t>
            </a:r>
            <a:r>
              <a:rPr lang="en-US" sz="2200" b="1" dirty="0" err="1"/>
              <a:t>c.end</a:t>
            </a:r>
            <a:r>
              <a:rPr lang="en-US" sz="2200" b="1" dirty="0" smtClean="0"/>
              <a:t>(),</a:t>
            </a:r>
            <a:r>
              <a:rPr lang="en-US" sz="2200" b="1" dirty="0" err="1" smtClean="0"/>
              <a:t>pred</a:t>
            </a:r>
            <a:r>
              <a:rPr lang="en-US" sz="2200" b="1" dirty="0" smtClean="0"/>
              <a:t>);</a:t>
            </a:r>
          </a:p>
          <a:p>
            <a:pPr marL="400050" lvl="1" indent="0">
              <a:buNone/>
            </a:pPr>
            <a:r>
              <a:rPr lang="en-US" sz="2200" b="1" dirty="0"/>
              <a:t>	</a:t>
            </a:r>
            <a:r>
              <a:rPr lang="en-US" sz="2200" b="1" dirty="0" smtClean="0"/>
              <a:t>}</a:t>
            </a:r>
            <a:endParaRPr lang="en-US" sz="2200" dirty="0"/>
          </a:p>
          <a:p>
            <a:pPr marL="400050" lvl="1" indent="0">
              <a:buNone/>
            </a:pPr>
            <a:r>
              <a:rPr lang="en-US" sz="2200" b="1" dirty="0" smtClean="0"/>
              <a:t>	// </a:t>
            </a:r>
            <a:r>
              <a:rPr lang="en-US" sz="2200" i="1" dirty="0"/>
              <a:t>…</a:t>
            </a:r>
            <a:endParaRPr lang="en-US" sz="2200" dirty="0"/>
          </a:p>
          <a:p>
            <a:pPr marL="400050" lvl="1" indent="0">
              <a:buNone/>
            </a:pPr>
            <a:r>
              <a:rPr lang="en-US" sz="2200" b="1" dirty="0" smtClean="0"/>
              <a:t>}</a:t>
            </a:r>
          </a:p>
          <a:p>
            <a:pPr marL="400050" lvl="1" indent="0">
              <a:buNone/>
            </a:pPr>
            <a:endParaRPr lang="en-US" sz="2200" b="1" dirty="0"/>
          </a:p>
          <a:p>
            <a:pPr marL="400050" lvl="1" indent="0">
              <a:buNone/>
            </a:pPr>
            <a:r>
              <a:rPr lang="en-US" sz="2200" b="1" dirty="0" smtClean="0"/>
              <a:t>auto p = </a:t>
            </a:r>
            <a:r>
              <a:rPr lang="en-US" sz="2200" b="1" dirty="0" err="1" smtClean="0"/>
              <a:t>find_if</a:t>
            </a:r>
            <a:r>
              <a:rPr lang="en-US" sz="2200" b="1" dirty="0" smtClean="0"/>
              <a:t>(v, [](int x) { return x%2; } );	//</a:t>
            </a:r>
            <a:r>
              <a:rPr lang="en-US" sz="2200" dirty="0" smtClean="0"/>
              <a:t> </a:t>
            </a:r>
            <a:r>
              <a:rPr lang="en-US" sz="1900" i="1" dirty="0" smtClean="0"/>
              <a:t>assuming v is a vector&lt;int&gt;</a:t>
            </a:r>
            <a:endParaRPr lang="en-US" sz="1900" i="1"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41976805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Duck Typing is Insufficient</a:t>
            </a:r>
            <a:endParaRPr lang="en-US" dirty="0"/>
          </a:p>
        </p:txBody>
      </p:sp>
      <p:sp>
        <p:nvSpPr>
          <p:cNvPr id="3" name="Content Placeholder 2"/>
          <p:cNvSpPr>
            <a:spLocks noGrp="1"/>
          </p:cNvSpPr>
          <p:nvPr>
            <p:ph idx="1"/>
          </p:nvPr>
        </p:nvSpPr>
        <p:spPr/>
        <p:txBody>
          <a:bodyPr>
            <a:noAutofit/>
          </a:bodyPr>
          <a:lstStyle/>
          <a:p>
            <a:r>
              <a:rPr lang="en-US" sz="2400" dirty="0" smtClean="0"/>
              <a:t>There are no proper interfaces</a:t>
            </a:r>
          </a:p>
          <a:p>
            <a:r>
              <a:rPr lang="en-US" sz="2400" dirty="0" smtClean="0"/>
              <a:t>Leaves error detection far too late</a:t>
            </a:r>
          </a:p>
          <a:p>
            <a:pPr lvl="1"/>
            <a:r>
              <a:rPr lang="en-US" sz="2000" dirty="0" smtClean="0"/>
              <a:t>Compile- and link-time in C++</a:t>
            </a:r>
          </a:p>
          <a:p>
            <a:r>
              <a:rPr lang="en-US" sz="2400" dirty="0" smtClean="0"/>
              <a:t>Encourages a focus on implementation details</a:t>
            </a:r>
          </a:p>
          <a:p>
            <a:pPr lvl="1"/>
            <a:r>
              <a:rPr lang="en-US" sz="2000" dirty="0" smtClean="0"/>
              <a:t>Entangles users with implementation</a:t>
            </a:r>
          </a:p>
          <a:p>
            <a:r>
              <a:rPr lang="en-US" sz="2400" dirty="0" smtClean="0"/>
              <a:t>Leads to over-general interfaces and data structures</a:t>
            </a:r>
          </a:p>
          <a:p>
            <a:pPr lvl="1"/>
            <a:r>
              <a:rPr lang="en-US" sz="2000" dirty="0" smtClean="0"/>
              <a:t>As programmers rely on exposed implementation “details”</a:t>
            </a:r>
          </a:p>
          <a:p>
            <a:r>
              <a:rPr lang="en-US" sz="2400" dirty="0" smtClean="0"/>
              <a:t>Does not integrate well with other parts of the language</a:t>
            </a:r>
          </a:p>
          <a:p>
            <a:pPr lvl="1"/>
            <a:r>
              <a:rPr lang="en-US" sz="1800" dirty="0" smtClean="0"/>
              <a:t>Teaching and maintenance problems</a:t>
            </a:r>
          </a:p>
          <a:p>
            <a:r>
              <a:rPr lang="en-US" sz="2400" dirty="0" smtClean="0"/>
              <a:t>We must think of generic code in ways similar to other code</a:t>
            </a:r>
          </a:p>
          <a:p>
            <a:pPr lvl="1"/>
            <a:r>
              <a:rPr lang="en-US" sz="2000" dirty="0" smtClean="0"/>
              <a:t>Relying on well-specified interfaces (like OO, etc.)</a:t>
            </a:r>
            <a:endParaRPr lang="en-US" sz="20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cxnSp>
        <p:nvCxnSpPr>
          <p:cNvPr id="6" name="Straight Arrow Connector 5"/>
          <p:cNvCxnSpPr/>
          <p:nvPr/>
        </p:nvCxnSpPr>
        <p:spPr>
          <a:xfrm>
            <a:off x="0" y="4648200"/>
            <a:ext cx="914400" cy="68580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04800" y="914400"/>
            <a:ext cx="914400" cy="68580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7124694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Generic Programming is just Programming</a:t>
            </a:r>
            <a:endParaRPr lang="en-US" dirty="0"/>
          </a:p>
        </p:txBody>
      </p:sp>
      <p:sp>
        <p:nvSpPr>
          <p:cNvPr id="3" name="Content Placeholder 2"/>
          <p:cNvSpPr>
            <a:spLocks noGrp="1"/>
          </p:cNvSpPr>
          <p:nvPr>
            <p:ph idx="1"/>
          </p:nvPr>
        </p:nvSpPr>
        <p:spPr>
          <a:xfrm>
            <a:off x="457200" y="1600200"/>
            <a:ext cx="8458200" cy="4876800"/>
          </a:xfrm>
        </p:spPr>
        <p:txBody>
          <a:bodyPr>
            <a:normAutofit/>
          </a:bodyPr>
          <a:lstStyle/>
          <a:p>
            <a:r>
              <a:rPr lang="en-US" sz="2400" i="1" dirty="0" smtClean="0"/>
              <a:t>Traditional code</a:t>
            </a:r>
            <a:endParaRPr lang="en-US" sz="2400" dirty="0" smtClean="0"/>
          </a:p>
          <a:p>
            <a:pPr marL="857250" lvl="2" indent="0">
              <a:buNone/>
            </a:pPr>
            <a:r>
              <a:rPr lang="en-US" sz="2000" b="1" dirty="0" smtClean="0"/>
              <a:t>double </a:t>
            </a:r>
            <a:r>
              <a:rPr lang="en-US" sz="2000" b="1" dirty="0" err="1" smtClean="0"/>
              <a:t>sqrt</a:t>
            </a:r>
            <a:r>
              <a:rPr lang="en-US" sz="2000" b="1" dirty="0" smtClean="0"/>
              <a:t>(double d);	// </a:t>
            </a:r>
            <a:r>
              <a:rPr lang="en-US" sz="2000" i="1" dirty="0" smtClean="0"/>
              <a:t>C++84: accept any d that is a double</a:t>
            </a:r>
          </a:p>
          <a:p>
            <a:pPr marL="857250" lvl="2" indent="0">
              <a:buNone/>
            </a:pPr>
            <a:r>
              <a:rPr lang="en-US" sz="2000" b="1" dirty="0" smtClean="0"/>
              <a:t>double d = 7;</a:t>
            </a:r>
          </a:p>
          <a:p>
            <a:pPr marL="857250" lvl="2" indent="0">
              <a:buNone/>
            </a:pPr>
            <a:r>
              <a:rPr lang="en-US" sz="2000" b="1" dirty="0" smtClean="0"/>
              <a:t>double d2 = </a:t>
            </a:r>
            <a:r>
              <a:rPr lang="en-US" sz="2000" b="1" dirty="0" err="1" smtClean="0"/>
              <a:t>sqrt</a:t>
            </a:r>
            <a:r>
              <a:rPr lang="en-US" sz="2000" b="1" dirty="0" smtClean="0"/>
              <a:t>(d);	// </a:t>
            </a:r>
            <a:r>
              <a:rPr lang="en-US" sz="2000" i="1" dirty="0" smtClean="0"/>
              <a:t>fine: d is a double</a:t>
            </a:r>
          </a:p>
          <a:p>
            <a:pPr marL="857250" lvl="2" indent="0">
              <a:buNone/>
            </a:pPr>
            <a:r>
              <a:rPr lang="en-US" sz="2000" b="1" dirty="0" smtClean="0"/>
              <a:t>double d3 = </a:t>
            </a:r>
            <a:r>
              <a:rPr lang="en-US" sz="2000" b="1" dirty="0" err="1" smtClean="0"/>
              <a:t>sqrt</a:t>
            </a:r>
            <a:r>
              <a:rPr lang="en-US" sz="2000" b="1" dirty="0" smtClean="0"/>
              <a:t>(&amp;d);	// </a:t>
            </a:r>
            <a:r>
              <a:rPr lang="en-US" sz="2000" i="1" dirty="0" smtClean="0"/>
              <a:t>error: &amp;d is not a double</a:t>
            </a:r>
          </a:p>
          <a:p>
            <a:pPr marL="857250" lvl="2" indent="0">
              <a:buNone/>
            </a:pPr>
            <a:endParaRPr lang="en-US" sz="2000" b="1" dirty="0" smtClean="0"/>
          </a:p>
          <a:p>
            <a:r>
              <a:rPr lang="en-US" sz="2400" dirty="0" smtClean="0"/>
              <a:t>Generic code</a:t>
            </a:r>
            <a:endParaRPr lang="en-US" sz="2000" dirty="0" smtClean="0"/>
          </a:p>
          <a:p>
            <a:pPr marL="857250" lvl="2" indent="0">
              <a:buNone/>
            </a:pPr>
            <a:r>
              <a:rPr lang="en-US" sz="2000" b="1" dirty="0"/>
              <a:t>void </a:t>
            </a:r>
            <a:r>
              <a:rPr lang="en-US" sz="2000" b="1" dirty="0" smtClean="0"/>
              <a:t>sort(Container&amp; c);	// </a:t>
            </a:r>
            <a:r>
              <a:rPr lang="en-US" sz="2000" i="1" dirty="0" smtClean="0"/>
              <a:t>C++14: accept any c that is a</a:t>
            </a:r>
            <a:r>
              <a:rPr lang="en-US" sz="2000" dirty="0" smtClean="0"/>
              <a:t> Container</a:t>
            </a:r>
          </a:p>
          <a:p>
            <a:pPr marL="857250" lvl="2" indent="0">
              <a:buNone/>
            </a:pPr>
            <a:r>
              <a:rPr lang="en-US" sz="2000" b="1" dirty="0" smtClean="0"/>
              <a:t>vector&lt;string&gt; </a:t>
            </a:r>
            <a:r>
              <a:rPr lang="en-US" sz="2000" b="1" dirty="0" err="1" smtClean="0"/>
              <a:t>vs</a:t>
            </a:r>
            <a:r>
              <a:rPr lang="en-US" sz="2000" b="1" dirty="0" smtClean="0"/>
              <a:t> { "Hello", </a:t>
            </a:r>
            <a:r>
              <a:rPr lang="en-US" sz="2000" b="1" dirty="0"/>
              <a:t>"</a:t>
            </a:r>
            <a:r>
              <a:rPr lang="en-US" sz="2000" b="1" dirty="0" smtClean="0"/>
              <a:t>new</a:t>
            </a:r>
            <a:r>
              <a:rPr lang="en-US" sz="2000" b="1" dirty="0"/>
              <a:t>"</a:t>
            </a:r>
            <a:r>
              <a:rPr lang="en-US" sz="2000" b="1" dirty="0" smtClean="0"/>
              <a:t>, </a:t>
            </a:r>
            <a:r>
              <a:rPr lang="en-US" sz="2000" b="1" dirty="0"/>
              <a:t>"</a:t>
            </a:r>
            <a:r>
              <a:rPr lang="en-US" sz="2000" b="1" dirty="0" smtClean="0"/>
              <a:t>World</a:t>
            </a:r>
            <a:r>
              <a:rPr lang="en-US" sz="2000" b="1" dirty="0"/>
              <a:t>"</a:t>
            </a:r>
            <a:r>
              <a:rPr lang="en-US" sz="2000" b="1" dirty="0" smtClean="0"/>
              <a:t> };</a:t>
            </a:r>
          </a:p>
          <a:p>
            <a:pPr marL="857250" lvl="2" indent="0">
              <a:buNone/>
            </a:pPr>
            <a:r>
              <a:rPr lang="en-US" sz="2000" b="1" dirty="0" smtClean="0"/>
              <a:t>sort(</a:t>
            </a:r>
            <a:r>
              <a:rPr lang="en-US" sz="2000" b="1" dirty="0" err="1" smtClean="0"/>
              <a:t>vs</a:t>
            </a:r>
            <a:r>
              <a:rPr lang="en-US" sz="2000" b="1" dirty="0" smtClean="0"/>
              <a:t>);			// </a:t>
            </a:r>
            <a:r>
              <a:rPr lang="en-US" sz="2000" i="1" dirty="0" smtClean="0"/>
              <a:t>fine: </a:t>
            </a:r>
            <a:r>
              <a:rPr lang="en-US" sz="2000" i="1" dirty="0" err="1" smtClean="0"/>
              <a:t>vs</a:t>
            </a:r>
            <a:r>
              <a:rPr lang="en-US" sz="2000" i="1" dirty="0" smtClean="0"/>
              <a:t> is a Container</a:t>
            </a:r>
          </a:p>
          <a:p>
            <a:pPr marL="857250" lvl="2" indent="0">
              <a:buNone/>
            </a:pPr>
            <a:r>
              <a:rPr lang="en-US" sz="2000" b="1" dirty="0" smtClean="0"/>
              <a:t>sort(&amp;</a:t>
            </a:r>
            <a:r>
              <a:rPr lang="en-US" sz="2000" b="1" dirty="0" err="1" smtClean="0"/>
              <a:t>vs</a:t>
            </a:r>
            <a:r>
              <a:rPr lang="en-US" sz="2000" b="1" dirty="0" smtClean="0"/>
              <a:t>); 		// </a:t>
            </a:r>
            <a:r>
              <a:rPr lang="en-US" sz="2000" i="1" dirty="0" smtClean="0"/>
              <a:t>error: &amp;</a:t>
            </a:r>
            <a:r>
              <a:rPr lang="en-US" sz="2000" i="1" dirty="0" err="1" smtClean="0"/>
              <a:t>vs</a:t>
            </a:r>
            <a:r>
              <a:rPr lang="en-US" sz="2000" i="1" dirty="0" smtClean="0"/>
              <a:t> is not a Container</a:t>
            </a:r>
          </a:p>
          <a:p>
            <a:pPr marL="400050"/>
            <a:endParaRPr lang="en-US" sz="2400"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0770164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C++14: Constraints aka “Concepts </a:t>
            </a:r>
            <a:r>
              <a:rPr lang="en-US" dirty="0"/>
              <a:t>lite”</a:t>
            </a:r>
          </a:p>
        </p:txBody>
      </p:sp>
      <p:sp>
        <p:nvSpPr>
          <p:cNvPr id="3" name="Content Placeholder 2"/>
          <p:cNvSpPr>
            <a:spLocks noGrp="1"/>
          </p:cNvSpPr>
          <p:nvPr>
            <p:ph idx="1"/>
          </p:nvPr>
        </p:nvSpPr>
        <p:spPr>
          <a:xfrm>
            <a:off x="457200" y="1524000"/>
            <a:ext cx="8229600" cy="4602163"/>
          </a:xfrm>
        </p:spPr>
        <p:txBody>
          <a:bodyPr>
            <a:noAutofit/>
          </a:bodyPr>
          <a:lstStyle/>
          <a:p>
            <a:r>
              <a:rPr lang="en-US" sz="2400" dirty="0" smtClean="0"/>
              <a:t>How do we specify requirements on template arguments?</a:t>
            </a:r>
          </a:p>
          <a:p>
            <a:pPr marL="685800" lvl="1"/>
            <a:r>
              <a:rPr lang="en-US" sz="2000" dirty="0" smtClean="0"/>
              <a:t>state intent</a:t>
            </a:r>
          </a:p>
          <a:p>
            <a:pPr marL="1085850" lvl="2"/>
            <a:r>
              <a:rPr lang="en-US" sz="1800" dirty="0" smtClean="0"/>
              <a:t>Explicitly states requirements on argument types</a:t>
            </a:r>
          </a:p>
          <a:p>
            <a:pPr marL="685800" lvl="1"/>
            <a:r>
              <a:rPr lang="en-US" sz="2000" dirty="0" smtClean="0"/>
              <a:t>provide point-of-use checking</a:t>
            </a:r>
          </a:p>
          <a:p>
            <a:pPr marL="1085850" lvl="2"/>
            <a:r>
              <a:rPr lang="en-US" sz="1800" dirty="0" smtClean="0"/>
              <a:t>No checking of template definitions</a:t>
            </a:r>
            <a:endParaRPr lang="en-US" sz="1800" dirty="0"/>
          </a:p>
          <a:p>
            <a:pPr marL="685800" lvl="1"/>
            <a:r>
              <a:rPr lang="en-US" sz="2000" dirty="0" smtClean="0"/>
              <a:t>use constexpr functions</a:t>
            </a:r>
          </a:p>
          <a:p>
            <a:pPr marL="285750"/>
            <a:r>
              <a:rPr lang="en-US" sz="2400" dirty="0" smtClean="0"/>
              <a:t>Voted as C++14 Technical Report</a:t>
            </a:r>
            <a:endParaRPr lang="en-US" sz="2400" dirty="0"/>
          </a:p>
          <a:p>
            <a:pPr marL="285750"/>
            <a:r>
              <a:rPr lang="en-US" sz="2400" dirty="0"/>
              <a:t>Design by </a:t>
            </a:r>
            <a:r>
              <a:rPr lang="en-US" sz="2400" dirty="0" smtClean="0"/>
              <a:t>B. </a:t>
            </a:r>
            <a:r>
              <a:rPr lang="en-US" sz="2400" dirty="0"/>
              <a:t>Stroustrup, </a:t>
            </a:r>
            <a:r>
              <a:rPr lang="en-US" sz="2400" dirty="0" smtClean="0"/>
              <a:t>G. </a:t>
            </a:r>
            <a:r>
              <a:rPr lang="en-US" sz="2400" dirty="0"/>
              <a:t>Dos Reis, and </a:t>
            </a:r>
            <a:r>
              <a:rPr lang="en-US" sz="2400" dirty="0" smtClean="0"/>
              <a:t>A. Sutton</a:t>
            </a:r>
          </a:p>
          <a:p>
            <a:pPr marL="285750"/>
            <a:r>
              <a:rPr lang="en-US" sz="2400" dirty="0" smtClean="0"/>
              <a:t>Implemented by Andrew Sutton in GCC</a:t>
            </a:r>
          </a:p>
          <a:p>
            <a:pPr marL="285750"/>
            <a:r>
              <a:rPr lang="en-US" sz="2400" dirty="0" smtClean="0"/>
              <a:t>There are no C++0x concept complexities</a:t>
            </a:r>
          </a:p>
          <a:p>
            <a:pPr marL="685800" lvl="1"/>
            <a:r>
              <a:rPr lang="en-US" sz="2000" dirty="0" smtClean="0"/>
              <a:t>No concept maps</a:t>
            </a:r>
          </a:p>
          <a:p>
            <a:pPr marL="685800" lvl="1"/>
            <a:r>
              <a:rPr lang="en-US" sz="2000" dirty="0" smtClean="0"/>
              <a:t>No new syntax for defining concepts</a:t>
            </a:r>
          </a:p>
          <a:p>
            <a:pPr marL="685800" lvl="1"/>
            <a:r>
              <a:rPr lang="en-US" sz="2000" dirty="0" smtClean="0"/>
              <a:t>No new scope and lookup issues</a:t>
            </a:r>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46</a:t>
            </a:fld>
            <a:endParaRPr lang="en-US" dirty="0"/>
          </a:p>
        </p:txBody>
      </p:sp>
    </p:spTree>
    <p:extLst>
      <p:ext uri="{BB962C8B-B14F-4D97-AF65-F5344CB8AC3E}">
        <p14:creationId xmlns:p14="http://schemas.microsoft.com/office/powerpoint/2010/main" val="41166782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8304" y="3181438"/>
            <a:ext cx="2479895" cy="308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What is a Concept?</a:t>
            </a:r>
            <a:endParaRPr lang="en-US" dirty="0"/>
          </a:p>
        </p:txBody>
      </p:sp>
      <p:sp>
        <p:nvSpPr>
          <p:cNvPr id="3" name="Content Placeholder 2"/>
          <p:cNvSpPr>
            <a:spLocks noGrp="1"/>
          </p:cNvSpPr>
          <p:nvPr>
            <p:ph idx="1"/>
          </p:nvPr>
        </p:nvSpPr>
        <p:spPr>
          <a:xfrm>
            <a:off x="457200" y="1600200"/>
            <a:ext cx="8077200" cy="4267200"/>
          </a:xfrm>
        </p:spPr>
        <p:txBody>
          <a:bodyPr>
            <a:noAutofit/>
          </a:bodyPr>
          <a:lstStyle/>
          <a:p>
            <a:r>
              <a:rPr lang="en-US" sz="2400" dirty="0" smtClean="0"/>
              <a:t>Concepts are fundamental</a:t>
            </a:r>
          </a:p>
          <a:p>
            <a:pPr lvl="1"/>
            <a:r>
              <a:rPr lang="en-US" sz="2000" dirty="0" smtClean="0"/>
              <a:t>They represent fundamental concepts of an application area</a:t>
            </a:r>
          </a:p>
          <a:p>
            <a:pPr lvl="1"/>
            <a:r>
              <a:rPr lang="en-US" sz="2000" dirty="0" smtClean="0"/>
              <a:t>Concepts are come</a:t>
            </a:r>
            <a:r>
              <a:rPr lang="en-US" sz="1800" dirty="0" smtClean="0"/>
              <a:t> in “clusters” describing an application area</a:t>
            </a:r>
          </a:p>
          <a:p>
            <a:r>
              <a:rPr lang="en-US" sz="2400" dirty="0" smtClean="0"/>
              <a:t>A concept has semantics (meaning)</a:t>
            </a:r>
          </a:p>
          <a:p>
            <a:pPr lvl="1"/>
            <a:r>
              <a:rPr lang="en-US" sz="2000" dirty="0" smtClean="0"/>
              <a:t>Not just syntax</a:t>
            </a:r>
          </a:p>
          <a:p>
            <a:pPr lvl="1"/>
            <a:r>
              <a:rPr lang="en-US" sz="2000" dirty="0" smtClean="0"/>
              <a:t>“</a:t>
            </a:r>
            <a:r>
              <a:rPr lang="en-US" sz="2000" b="1" dirty="0" err="1" smtClean="0"/>
              <a:t>Subtractable</a:t>
            </a:r>
            <a:r>
              <a:rPr lang="en-US" sz="2000" dirty="0" smtClean="0"/>
              <a:t>” is not a concept</a:t>
            </a:r>
          </a:p>
          <a:p>
            <a:r>
              <a:rPr lang="en-US" sz="2400" dirty="0" smtClean="0"/>
              <a:t>We have always had concepts</a:t>
            </a:r>
          </a:p>
          <a:p>
            <a:pPr lvl="1"/>
            <a:r>
              <a:rPr lang="en-US" sz="2000" dirty="0" smtClean="0"/>
              <a:t>C++: Integral, arithmetic</a:t>
            </a:r>
          </a:p>
          <a:p>
            <a:pPr lvl="1"/>
            <a:r>
              <a:rPr lang="en-US" sz="2000" dirty="0" smtClean="0"/>
              <a:t>STL: forward iterator, predicate</a:t>
            </a:r>
          </a:p>
          <a:p>
            <a:pPr lvl="1"/>
            <a:r>
              <a:rPr lang="en-US" sz="2000" dirty="0" smtClean="0"/>
              <a:t>Informally: Container, Sequence</a:t>
            </a:r>
          </a:p>
          <a:p>
            <a:pPr lvl="1"/>
            <a:r>
              <a:rPr lang="en-US" sz="2000" dirty="0" smtClean="0"/>
              <a:t>Algebra: Group, Ring, …</a:t>
            </a:r>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6944923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Concept?</a:t>
            </a:r>
            <a:endParaRPr lang="en-US" dirty="0"/>
          </a:p>
        </p:txBody>
      </p:sp>
      <p:sp>
        <p:nvSpPr>
          <p:cNvPr id="3" name="Content Placeholder 2"/>
          <p:cNvSpPr>
            <a:spLocks noGrp="1"/>
          </p:cNvSpPr>
          <p:nvPr>
            <p:ph idx="1"/>
          </p:nvPr>
        </p:nvSpPr>
        <p:spPr>
          <a:xfrm>
            <a:off x="457200" y="1600200"/>
            <a:ext cx="8991600" cy="4343400"/>
          </a:xfrm>
        </p:spPr>
        <p:txBody>
          <a:bodyPr>
            <a:noAutofit/>
          </a:bodyPr>
          <a:lstStyle/>
          <a:p>
            <a:r>
              <a:rPr lang="en-US" sz="2400" dirty="0" smtClean="0"/>
              <a:t>Don’t expect to find a new fundamental concept every year</a:t>
            </a:r>
          </a:p>
          <a:p>
            <a:r>
              <a:rPr lang="en-US" sz="2400" dirty="0" smtClean="0"/>
              <a:t>A concept is </a:t>
            </a:r>
            <a:r>
              <a:rPr lang="en-US" sz="2400" b="1" i="1" dirty="0" smtClean="0"/>
              <a:t>not</a:t>
            </a:r>
            <a:r>
              <a:rPr lang="en-US" sz="2400" dirty="0" smtClean="0"/>
              <a:t> the minimal requirements for an implementation</a:t>
            </a:r>
          </a:p>
          <a:p>
            <a:pPr lvl="1"/>
            <a:r>
              <a:rPr lang="en-US" sz="2000" dirty="0" smtClean="0"/>
              <a:t>An implementation does not define the requirements</a:t>
            </a:r>
          </a:p>
          <a:p>
            <a:pPr lvl="1"/>
            <a:r>
              <a:rPr lang="en-US" sz="2000" dirty="0" smtClean="0"/>
              <a:t>Requirements should be stable</a:t>
            </a:r>
          </a:p>
          <a:p>
            <a:r>
              <a:rPr lang="en-US" sz="2400" dirty="0" smtClean="0"/>
              <a:t>Concepts support interoperability</a:t>
            </a:r>
          </a:p>
          <a:p>
            <a:pPr lvl="1"/>
            <a:r>
              <a:rPr lang="en-US" sz="2000" dirty="0" smtClean="0"/>
              <a:t>There are relatively few concepts</a:t>
            </a:r>
          </a:p>
          <a:p>
            <a:pPr lvl="1"/>
            <a:r>
              <a:rPr lang="en-US" sz="2000" dirty="0" smtClean="0"/>
              <a:t>We can remember a concept</a:t>
            </a:r>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3074" name="Picture 2" descr="http://upload.wikimedia.org/wikipedia/commons/7/79/Hilbe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087" y="2819400"/>
            <a:ext cx="282892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6253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C++14 Concepts (Constraints)</a:t>
            </a:r>
            <a:endParaRPr lang="en-US" dirty="0"/>
          </a:p>
        </p:txBody>
      </p:sp>
      <p:sp>
        <p:nvSpPr>
          <p:cNvPr id="3" name="Content Placeholder 2"/>
          <p:cNvSpPr>
            <a:spLocks noGrp="1"/>
          </p:cNvSpPr>
          <p:nvPr>
            <p:ph idx="1"/>
          </p:nvPr>
        </p:nvSpPr>
        <p:spPr>
          <a:xfrm>
            <a:off x="457200" y="1447800"/>
            <a:ext cx="8153400" cy="4678363"/>
          </a:xfrm>
        </p:spPr>
        <p:txBody>
          <a:bodyPr>
            <a:noAutofit/>
          </a:bodyPr>
          <a:lstStyle/>
          <a:p>
            <a:pPr lvl="0"/>
            <a:r>
              <a:rPr lang="en-US" sz="2400" dirty="0" smtClean="0"/>
              <a:t>A concept is a predicate on one or more arguments</a:t>
            </a:r>
          </a:p>
          <a:p>
            <a:pPr lvl="1"/>
            <a:r>
              <a:rPr lang="en-US" sz="2000" dirty="0" smtClean="0"/>
              <a:t>E.g. </a:t>
            </a:r>
            <a:r>
              <a:rPr lang="en-US" sz="2000" b="1" dirty="0" smtClean="0"/>
              <a:t>Sequence&lt;T&gt;()		// </a:t>
            </a:r>
            <a:r>
              <a:rPr lang="en-US" sz="2000" i="1" dirty="0" smtClean="0"/>
              <a:t>is T a Sequence?</a:t>
            </a:r>
          </a:p>
          <a:p>
            <a:pPr lvl="1"/>
            <a:endParaRPr lang="en-US" sz="2000" i="1" dirty="0"/>
          </a:p>
          <a:p>
            <a:pPr lvl="0"/>
            <a:r>
              <a:rPr lang="en-US" sz="2400" dirty="0" smtClean="0"/>
              <a:t>Template declaration</a:t>
            </a:r>
          </a:p>
          <a:p>
            <a:pPr marL="800100" lvl="2" indent="0">
              <a:buNone/>
            </a:pPr>
            <a:r>
              <a:rPr lang="en-US" sz="1800" b="1" dirty="0"/>
              <a:t>template </a:t>
            </a:r>
            <a:r>
              <a:rPr lang="en-US" sz="1800" b="1" dirty="0" smtClean="0"/>
              <a:t>&lt;typename </a:t>
            </a:r>
            <a:r>
              <a:rPr lang="en-US" sz="1800" b="1" dirty="0"/>
              <a:t>S, typename T&gt;</a:t>
            </a:r>
          </a:p>
          <a:p>
            <a:pPr marL="800100" lvl="2" indent="0">
              <a:buNone/>
            </a:pPr>
            <a:r>
              <a:rPr lang="en-US" sz="1800" b="1" dirty="0" smtClean="0"/>
              <a:t>	requires Sequence&lt;S&gt;()</a:t>
            </a:r>
          </a:p>
          <a:p>
            <a:pPr marL="800100" lvl="2" indent="0">
              <a:buNone/>
            </a:pPr>
            <a:r>
              <a:rPr lang="en-US" sz="1800" b="1" dirty="0"/>
              <a:t>	</a:t>
            </a:r>
            <a:r>
              <a:rPr lang="en-US" sz="1800" b="1" dirty="0" smtClean="0"/>
              <a:t>	&amp;&amp; </a:t>
            </a:r>
            <a:r>
              <a:rPr lang="en-US" sz="1800" b="1" dirty="0" err="1" smtClean="0"/>
              <a:t>Equality_comparable</a:t>
            </a:r>
            <a:r>
              <a:rPr lang="en-US" sz="1800" b="1" dirty="0" smtClean="0"/>
              <a:t>&lt;Value_type&lt;S</a:t>
            </a:r>
            <a:r>
              <a:rPr lang="en-US" sz="1800" b="1" dirty="0"/>
              <a:t>&gt;, T&gt;()</a:t>
            </a:r>
          </a:p>
          <a:p>
            <a:pPr marL="800100" lvl="2" indent="0">
              <a:buNone/>
            </a:pPr>
            <a:r>
              <a:rPr lang="en-US" sz="1800" b="1" dirty="0" err="1" smtClean="0"/>
              <a:t>Iterator_of</a:t>
            </a:r>
            <a:r>
              <a:rPr lang="en-US" sz="1800" b="1" dirty="0" smtClean="0"/>
              <a:t>&lt;S&gt; find(S&amp; </a:t>
            </a:r>
            <a:r>
              <a:rPr lang="en-US" sz="1800" b="1" dirty="0" err="1"/>
              <a:t>seq</a:t>
            </a:r>
            <a:r>
              <a:rPr lang="en-US" sz="1800" b="1" dirty="0"/>
              <a:t>, const T&amp; value</a:t>
            </a:r>
            <a:r>
              <a:rPr lang="en-US" sz="1800" b="1" dirty="0" smtClean="0"/>
              <a:t>);</a:t>
            </a:r>
          </a:p>
          <a:p>
            <a:pPr marL="400050" lvl="1" indent="0">
              <a:buNone/>
            </a:pPr>
            <a:endParaRPr lang="en-US" sz="1800" b="1" dirty="0" smtClean="0"/>
          </a:p>
          <a:p>
            <a:pPr marL="285750"/>
            <a:r>
              <a:rPr lang="en-US" sz="2200" dirty="0" smtClean="0"/>
              <a:t>Template use</a:t>
            </a:r>
          </a:p>
          <a:p>
            <a:pPr marL="800100" lvl="2" indent="0">
              <a:buNone/>
            </a:pPr>
            <a:r>
              <a:rPr lang="en-US" sz="1800" b="1" dirty="0" smtClean="0"/>
              <a:t>void use(vector&lt;string&gt;&amp; </a:t>
            </a:r>
            <a:r>
              <a:rPr lang="en-US" sz="1800" b="1" dirty="0" err="1" smtClean="0"/>
              <a:t>vs</a:t>
            </a:r>
            <a:r>
              <a:rPr lang="en-US" sz="1800" b="1" dirty="0"/>
              <a:t>)</a:t>
            </a:r>
            <a:endParaRPr lang="en-US" sz="1800" b="1" dirty="0" smtClean="0"/>
          </a:p>
          <a:p>
            <a:pPr marL="800100" lvl="2" indent="0">
              <a:buNone/>
            </a:pPr>
            <a:r>
              <a:rPr lang="en-US" sz="1800" b="1" dirty="0" smtClean="0"/>
              <a:t>{</a:t>
            </a:r>
          </a:p>
          <a:p>
            <a:pPr marL="800100" lvl="2" indent="0">
              <a:buNone/>
            </a:pPr>
            <a:r>
              <a:rPr lang="en-US" sz="1800" b="1" dirty="0"/>
              <a:t>	</a:t>
            </a:r>
            <a:r>
              <a:rPr lang="en-US" sz="1800" b="1" dirty="0" smtClean="0"/>
              <a:t>auto p = find(</a:t>
            </a:r>
            <a:r>
              <a:rPr lang="en-US" sz="1800" b="1" dirty="0" err="1" smtClean="0"/>
              <a:t>vs</a:t>
            </a:r>
            <a:r>
              <a:rPr lang="en-US" sz="1800" b="1" dirty="0"/>
              <a:t>,"Jabberwocky</a:t>
            </a:r>
            <a:r>
              <a:rPr lang="en-US" sz="1800" b="1" dirty="0" smtClean="0"/>
              <a:t>");</a:t>
            </a:r>
          </a:p>
          <a:p>
            <a:pPr marL="800100" lvl="2" indent="0">
              <a:buNone/>
            </a:pPr>
            <a:r>
              <a:rPr lang="en-US" sz="1800" b="1" dirty="0"/>
              <a:t>	</a:t>
            </a:r>
            <a:r>
              <a:rPr lang="en-US" sz="1800" b="1" dirty="0" smtClean="0"/>
              <a:t>// </a:t>
            </a:r>
            <a:r>
              <a:rPr lang="en-US" sz="1800" i="1" dirty="0" smtClean="0"/>
              <a:t>…</a:t>
            </a:r>
            <a:endParaRPr lang="en-US" sz="1800" i="1" dirty="0"/>
          </a:p>
          <a:p>
            <a:pPr marL="800100" lvl="2" indent="0">
              <a:buNone/>
            </a:pPr>
            <a:r>
              <a:rPr lang="en-US" sz="1800" b="1" dirty="0" smtClean="0"/>
              <a:t>}</a:t>
            </a:r>
            <a:endParaRPr lang="en-US" sz="1800" b="1"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5859793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did/do I want it for?</a:t>
            </a:r>
            <a:endParaRPr lang="en-US" dirty="0"/>
          </a:p>
        </p:txBody>
      </p:sp>
      <p:sp>
        <p:nvSpPr>
          <p:cNvPr id="3" name="Content Placeholder 2"/>
          <p:cNvSpPr>
            <a:spLocks noGrp="1"/>
          </p:cNvSpPr>
          <p:nvPr>
            <p:ph idx="1"/>
          </p:nvPr>
        </p:nvSpPr>
        <p:spPr/>
        <p:txBody>
          <a:bodyPr>
            <a:normAutofit/>
          </a:bodyPr>
          <a:lstStyle/>
          <a:p>
            <a:r>
              <a:rPr lang="en-US" sz="2400" dirty="0" smtClean="0"/>
              <a:t>Primary concerns</a:t>
            </a:r>
          </a:p>
          <a:p>
            <a:pPr lvl="1"/>
            <a:r>
              <a:rPr lang="en-US" sz="2000" dirty="0" smtClean="0"/>
              <a:t>Systems programming</a:t>
            </a:r>
          </a:p>
          <a:p>
            <a:pPr lvl="1"/>
            <a:r>
              <a:rPr lang="en-US" sz="2000" dirty="0" smtClean="0"/>
              <a:t>Embedded systems</a:t>
            </a:r>
          </a:p>
          <a:p>
            <a:pPr lvl="1"/>
            <a:r>
              <a:rPr lang="en-US" sz="2000" dirty="0" smtClean="0"/>
              <a:t>Resource constrained systems</a:t>
            </a:r>
          </a:p>
          <a:p>
            <a:pPr lvl="1"/>
            <a:r>
              <a:rPr lang="en-US" sz="2000" dirty="0" smtClean="0"/>
              <a:t>Large systems</a:t>
            </a:r>
          </a:p>
          <a:p>
            <a:pPr marL="0" indent="0">
              <a:buNone/>
            </a:pPr>
            <a:endParaRPr lang="en-US" sz="2400" dirty="0"/>
          </a:p>
          <a:p>
            <a:r>
              <a:rPr lang="en-US" sz="2400" dirty="0" smtClean="0"/>
              <a:t>Experts</a:t>
            </a:r>
          </a:p>
          <a:p>
            <a:pPr lvl="1"/>
            <a:r>
              <a:rPr lang="en-US" sz="2000" dirty="0" smtClean="0"/>
              <a:t>“C++ is expert friendly”</a:t>
            </a:r>
          </a:p>
          <a:p>
            <a:r>
              <a:rPr lang="en-US" sz="2400" dirty="0" smtClean="0"/>
              <a:t>Novices</a:t>
            </a:r>
          </a:p>
          <a:p>
            <a:pPr lvl="1"/>
            <a:r>
              <a:rPr lang="en-US" sz="2000" dirty="0" smtClean="0"/>
              <a:t>C++ Is not </a:t>
            </a:r>
            <a:r>
              <a:rPr lang="en-US" sz="2000" b="1" i="1" dirty="0" smtClean="0"/>
              <a:t>just</a:t>
            </a:r>
            <a:r>
              <a:rPr lang="en-US" sz="2000" dirty="0" smtClean="0"/>
              <a:t> expert friendly</a:t>
            </a:r>
            <a:endParaRPr lang="en-US" sz="20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pic>
        <p:nvPicPr>
          <p:cNvPr id="5" name="Picture 2" descr="C:\Users\bs\Desktop\Websources\4thEnglis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1676400"/>
            <a:ext cx="3681626" cy="44958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1751156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C++14 Concepts: Error handling</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Error handling is simple (and fast)</a:t>
            </a:r>
          </a:p>
          <a:p>
            <a:endParaRPr lang="en-US" sz="2400" dirty="0" smtClean="0"/>
          </a:p>
          <a:p>
            <a:pPr marL="400050" lvl="1" indent="0">
              <a:buNone/>
            </a:pPr>
            <a:r>
              <a:rPr lang="en-US" sz="2000" b="1" dirty="0"/>
              <a:t>template&lt;Sortable </a:t>
            </a:r>
            <a:r>
              <a:rPr lang="en-US" sz="2000" b="1" dirty="0" err="1"/>
              <a:t>Cont</a:t>
            </a:r>
            <a:r>
              <a:rPr lang="en-US" sz="2000" b="1" dirty="0"/>
              <a:t>&gt;</a:t>
            </a:r>
          </a:p>
          <a:p>
            <a:pPr marL="400050" lvl="1" indent="0">
              <a:buNone/>
            </a:pPr>
            <a:r>
              <a:rPr lang="en-US" sz="2000" b="1" dirty="0" smtClean="0"/>
              <a:t>	void </a:t>
            </a:r>
            <a:r>
              <a:rPr lang="en-US" sz="2000" b="1" dirty="0"/>
              <a:t>sort(</a:t>
            </a:r>
            <a:r>
              <a:rPr lang="en-US" sz="2000" b="1" dirty="0" err="1"/>
              <a:t>Cont</a:t>
            </a:r>
            <a:r>
              <a:rPr lang="en-US" sz="2000" b="1" dirty="0"/>
              <a:t>&amp; container</a:t>
            </a:r>
            <a:r>
              <a:rPr lang="en-US" sz="2000" b="1" dirty="0" smtClean="0"/>
              <a:t>);</a:t>
            </a:r>
          </a:p>
          <a:p>
            <a:pPr marL="400050" lvl="1" indent="0">
              <a:buNone/>
            </a:pPr>
            <a:endParaRPr lang="en-US" sz="2000" b="1" dirty="0" smtClean="0"/>
          </a:p>
          <a:p>
            <a:pPr marL="400050" lvl="1" indent="0">
              <a:buNone/>
            </a:pPr>
            <a:r>
              <a:rPr lang="en-US" sz="2000" b="1" dirty="0" smtClean="0"/>
              <a:t>vector&lt;double&gt; </a:t>
            </a:r>
            <a:r>
              <a:rPr lang="en-US" sz="2000" b="1" dirty="0" err="1" smtClean="0"/>
              <a:t>vec</a:t>
            </a:r>
            <a:r>
              <a:rPr lang="en-US" sz="2000" b="1" dirty="0" smtClean="0"/>
              <a:t> {1.2, 4.5, 0.5, -1.2};</a:t>
            </a:r>
          </a:p>
          <a:p>
            <a:pPr marL="400050" lvl="1" indent="0">
              <a:buNone/>
            </a:pPr>
            <a:r>
              <a:rPr lang="en-US" sz="2000" b="1" dirty="0"/>
              <a:t>list&lt;int&gt; </a:t>
            </a:r>
            <a:r>
              <a:rPr lang="en-US" sz="2000" b="1" dirty="0" err="1" smtClean="0"/>
              <a:t>lst</a:t>
            </a:r>
            <a:r>
              <a:rPr lang="en-US" sz="2000" b="1" dirty="0" smtClean="0"/>
              <a:t> {1, 3, 5, 4, 6, 8,2};</a:t>
            </a:r>
          </a:p>
          <a:p>
            <a:pPr marL="400050" lvl="1" indent="0">
              <a:buNone/>
            </a:pPr>
            <a:endParaRPr lang="en-US" sz="2000" b="1" dirty="0" smtClean="0"/>
          </a:p>
          <a:p>
            <a:pPr marL="400050" lvl="1" indent="0">
              <a:buNone/>
            </a:pPr>
            <a:r>
              <a:rPr lang="en-US" sz="2000" b="1" dirty="0" smtClean="0"/>
              <a:t>sort(</a:t>
            </a:r>
            <a:r>
              <a:rPr lang="en-US" sz="2000" b="1" dirty="0" err="1" smtClean="0"/>
              <a:t>vec</a:t>
            </a:r>
            <a:r>
              <a:rPr lang="en-US" sz="2000" b="1" dirty="0" smtClean="0"/>
              <a:t>);	// </a:t>
            </a:r>
            <a:r>
              <a:rPr lang="en-US" sz="2000" i="1" dirty="0" smtClean="0"/>
              <a:t>OK: a vector is Sortable</a:t>
            </a:r>
            <a:endParaRPr lang="en-US" sz="2000" i="1" dirty="0"/>
          </a:p>
          <a:p>
            <a:pPr marL="400050" lvl="1" indent="0">
              <a:buNone/>
            </a:pPr>
            <a:r>
              <a:rPr lang="en-US" sz="2000" b="1" dirty="0" smtClean="0"/>
              <a:t>sort(</a:t>
            </a:r>
            <a:r>
              <a:rPr lang="en-US" sz="2000" b="1" dirty="0" err="1" smtClean="0"/>
              <a:t>lst</a:t>
            </a:r>
            <a:r>
              <a:rPr lang="en-US" sz="2000" b="1" dirty="0" smtClean="0"/>
              <a:t>);	// </a:t>
            </a:r>
            <a:r>
              <a:rPr lang="en-US" sz="2000" i="1" dirty="0" smtClean="0"/>
              <a:t>Error at (this) point of use: Sortable requires random access</a:t>
            </a:r>
          </a:p>
          <a:p>
            <a:pPr marL="400050" lvl="1" indent="0">
              <a:buNone/>
            </a:pPr>
            <a:endParaRPr lang="en-US" sz="2000" i="1" dirty="0" smtClean="0"/>
          </a:p>
          <a:p>
            <a:r>
              <a:rPr lang="en-US" sz="2400" dirty="0" smtClean="0">
                <a:solidFill>
                  <a:srgbClr val="FF0000"/>
                </a:solidFill>
              </a:rPr>
              <a:t>Actual</a:t>
            </a:r>
            <a:r>
              <a:rPr lang="en-US" sz="2400" dirty="0" smtClean="0"/>
              <a:t> error message</a:t>
            </a:r>
          </a:p>
          <a:p>
            <a:pPr marL="457200" lvl="1" indent="0">
              <a:buNone/>
            </a:pPr>
            <a:r>
              <a:rPr lang="en-US" sz="2000" dirty="0" smtClean="0"/>
              <a:t>error</a:t>
            </a:r>
            <a:r>
              <a:rPr lang="en-US" sz="2000" dirty="0"/>
              <a:t>: ‘list&lt;int&gt;’ does not satisfy the constraint ‘Sortable’</a:t>
            </a:r>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598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normAutofit fontScale="90000"/>
          </a:bodyPr>
          <a:lstStyle/>
          <a:p>
            <a:pPr lvl="0"/>
            <a:r>
              <a:rPr lang="en-US" dirty="0" smtClean="0"/>
              <a:t>C++14 Concepts: “Shorthand Notation”</a:t>
            </a:r>
            <a:endParaRPr lang="en-US" dirty="0"/>
          </a:p>
        </p:txBody>
      </p:sp>
      <p:sp>
        <p:nvSpPr>
          <p:cNvPr id="3" name="Content Placeholder 2"/>
          <p:cNvSpPr>
            <a:spLocks noGrp="1"/>
          </p:cNvSpPr>
          <p:nvPr>
            <p:ph idx="1"/>
          </p:nvPr>
        </p:nvSpPr>
        <p:spPr/>
        <p:txBody>
          <a:bodyPr>
            <a:noAutofit/>
          </a:bodyPr>
          <a:lstStyle/>
          <a:p>
            <a:pPr lvl="0"/>
            <a:r>
              <a:rPr lang="en-US" sz="2400" dirty="0" smtClean="0"/>
              <a:t>Shorthand notation</a:t>
            </a:r>
          </a:p>
          <a:p>
            <a:pPr marL="400050" lvl="1" indent="0">
              <a:buNone/>
            </a:pPr>
            <a:r>
              <a:rPr lang="en-US" sz="1800" b="1" dirty="0"/>
              <a:t>template &lt;Sequence S, </a:t>
            </a:r>
            <a:r>
              <a:rPr lang="en-US" sz="1800" b="1" dirty="0" err="1"/>
              <a:t>Equality_comparable</a:t>
            </a:r>
            <a:r>
              <a:rPr lang="en-US" sz="1800" b="1" dirty="0"/>
              <a:t>&lt;Value_type&lt;S</a:t>
            </a:r>
            <a:r>
              <a:rPr lang="en-US" sz="1800" b="1" dirty="0" smtClean="0"/>
              <a:t>&gt;&gt; </a:t>
            </a:r>
            <a:r>
              <a:rPr lang="en-US" sz="1800" b="1" dirty="0"/>
              <a:t>T&gt;</a:t>
            </a:r>
          </a:p>
          <a:p>
            <a:pPr marL="400050" lvl="1" indent="0">
              <a:buNone/>
            </a:pPr>
            <a:r>
              <a:rPr lang="en-US" sz="1800" b="1" dirty="0" smtClean="0"/>
              <a:t>	</a:t>
            </a:r>
            <a:r>
              <a:rPr lang="en-US" sz="1800" b="1" dirty="0" err="1" smtClean="0"/>
              <a:t>Iterator_of</a:t>
            </a:r>
            <a:r>
              <a:rPr lang="en-US" sz="1800" b="1" dirty="0" smtClean="0"/>
              <a:t>&lt;C</a:t>
            </a:r>
            <a:r>
              <a:rPr lang="en-US" sz="1800" b="1" dirty="0"/>
              <a:t>&gt; find(S</a:t>
            </a:r>
            <a:r>
              <a:rPr lang="en-US" sz="1800" b="1" dirty="0" smtClean="0"/>
              <a:t>&amp; </a:t>
            </a:r>
            <a:r>
              <a:rPr lang="en-US" sz="1800" b="1" dirty="0" err="1"/>
              <a:t>seq</a:t>
            </a:r>
            <a:r>
              <a:rPr lang="en-US" sz="1800" b="1" dirty="0"/>
              <a:t>, const T&amp; value</a:t>
            </a:r>
            <a:r>
              <a:rPr lang="en-US" sz="1800" b="1" dirty="0" smtClean="0"/>
              <a:t>);</a:t>
            </a:r>
          </a:p>
          <a:p>
            <a:pPr marL="400050" lvl="1" indent="0">
              <a:buNone/>
            </a:pPr>
            <a:endParaRPr lang="en-US" sz="1800" b="1" dirty="0"/>
          </a:p>
          <a:p>
            <a:pPr marL="285750"/>
            <a:r>
              <a:rPr lang="en-US" sz="2400" dirty="0" smtClean="0"/>
              <a:t>We can handle essentially all of the Palo Alto TR</a:t>
            </a:r>
          </a:p>
          <a:p>
            <a:pPr marL="685800" lvl="1"/>
            <a:r>
              <a:rPr lang="en-US" sz="2000" dirty="0" smtClean="0"/>
              <a:t>(STL algorithms) and more</a:t>
            </a:r>
          </a:p>
          <a:p>
            <a:pPr marL="1085850" lvl="2"/>
            <a:r>
              <a:rPr lang="en-US" sz="1600" dirty="0" smtClean="0"/>
              <a:t>Except for the axiom parts</a:t>
            </a:r>
          </a:p>
          <a:p>
            <a:pPr marL="685800" lvl="1"/>
            <a:r>
              <a:rPr lang="en-US" sz="2000" dirty="0" smtClean="0"/>
              <a:t>We see no problems checking template definitions in isolation</a:t>
            </a:r>
          </a:p>
          <a:p>
            <a:pPr marL="1085850" lvl="2"/>
            <a:r>
              <a:rPr lang="en-US" sz="1800" dirty="0" smtClean="0"/>
              <a:t>But proposing that would be premature (needs work, experience)</a:t>
            </a:r>
          </a:p>
          <a:p>
            <a:pPr marL="685800" lvl="1"/>
            <a:r>
              <a:rPr lang="en-US" sz="2000" dirty="0" smtClean="0"/>
              <a:t>We don’t need explicit </a:t>
            </a:r>
            <a:r>
              <a:rPr lang="en-US" sz="2000" b="1" dirty="0" smtClean="0"/>
              <a:t>requires</a:t>
            </a:r>
            <a:r>
              <a:rPr lang="en-US" sz="2000" dirty="0" smtClean="0"/>
              <a:t> much (the shorthand is usually fine)</a:t>
            </a:r>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30267907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C++14 Concepts: Overloading</a:t>
            </a:r>
            <a:endParaRPr lang="en-US" dirty="0"/>
          </a:p>
        </p:txBody>
      </p:sp>
      <p:sp>
        <p:nvSpPr>
          <p:cNvPr id="3" name="Content Placeholder 2"/>
          <p:cNvSpPr>
            <a:spLocks noGrp="1"/>
          </p:cNvSpPr>
          <p:nvPr>
            <p:ph idx="1"/>
          </p:nvPr>
        </p:nvSpPr>
        <p:spPr/>
        <p:txBody>
          <a:bodyPr>
            <a:noAutofit/>
          </a:bodyPr>
          <a:lstStyle/>
          <a:p>
            <a:pPr lvl="0"/>
            <a:r>
              <a:rPr lang="en-US" sz="2400" dirty="0" smtClean="0"/>
              <a:t>Overloading is easy</a:t>
            </a:r>
          </a:p>
          <a:p>
            <a:pPr marL="400050" lvl="1" indent="0">
              <a:buNone/>
            </a:pPr>
            <a:r>
              <a:rPr lang="en-US" sz="1800" b="1" dirty="0"/>
              <a:t>template &lt;Sequence S, </a:t>
            </a:r>
            <a:r>
              <a:rPr lang="en-US" sz="1800" b="1" dirty="0" err="1"/>
              <a:t>Equality_comparable</a:t>
            </a:r>
            <a:r>
              <a:rPr lang="en-US" sz="1800" b="1" dirty="0"/>
              <a:t>&lt;Value_type&lt;S</a:t>
            </a:r>
            <a:r>
              <a:rPr lang="en-US" sz="1800" b="1" dirty="0" smtClean="0"/>
              <a:t>&gt;&gt; T</a:t>
            </a:r>
            <a:r>
              <a:rPr lang="en-US" sz="1800" b="1" dirty="0"/>
              <a:t>&gt;</a:t>
            </a:r>
          </a:p>
          <a:p>
            <a:pPr marL="400050" lvl="1" indent="0">
              <a:buNone/>
            </a:pPr>
            <a:r>
              <a:rPr lang="en-US" sz="1800" b="1" dirty="0" smtClean="0"/>
              <a:t>	</a:t>
            </a:r>
            <a:r>
              <a:rPr lang="en-US" sz="1800" b="1" dirty="0" err="1" smtClean="0"/>
              <a:t>Iterator_of</a:t>
            </a:r>
            <a:r>
              <a:rPr lang="en-US" sz="1800" b="1" dirty="0" smtClean="0"/>
              <a:t>&lt;S&gt; </a:t>
            </a:r>
            <a:r>
              <a:rPr lang="en-US" sz="1800" b="1" dirty="0"/>
              <a:t>find(S</a:t>
            </a:r>
            <a:r>
              <a:rPr lang="en-US" sz="1800" b="1" dirty="0" smtClean="0"/>
              <a:t>&amp; </a:t>
            </a:r>
            <a:r>
              <a:rPr lang="en-US" sz="1800" b="1" dirty="0" err="1"/>
              <a:t>seq</a:t>
            </a:r>
            <a:r>
              <a:rPr lang="en-US" sz="1800" b="1" dirty="0"/>
              <a:t>, const T&amp; value</a:t>
            </a:r>
            <a:r>
              <a:rPr lang="en-US" sz="1800" b="1" dirty="0" smtClean="0"/>
              <a:t>);</a:t>
            </a:r>
            <a:endParaRPr lang="en-US" sz="1800" b="1" dirty="0"/>
          </a:p>
          <a:p>
            <a:pPr marL="400050" lvl="1" indent="0">
              <a:buNone/>
            </a:pPr>
            <a:endParaRPr lang="en-US" sz="1800" b="1" dirty="0" smtClean="0"/>
          </a:p>
          <a:p>
            <a:pPr marL="400050" lvl="1" indent="0">
              <a:buNone/>
            </a:pPr>
            <a:r>
              <a:rPr lang="en-US" sz="1800" b="1" dirty="0"/>
              <a:t>template&lt;</a:t>
            </a:r>
            <a:r>
              <a:rPr lang="en-US" sz="1800" b="1" dirty="0" err="1"/>
              <a:t>Associative_container</a:t>
            </a:r>
            <a:r>
              <a:rPr lang="en-US" sz="1800" b="1" dirty="0"/>
              <a:t> C&gt;</a:t>
            </a:r>
          </a:p>
          <a:p>
            <a:pPr marL="400050" lvl="1" indent="0">
              <a:buNone/>
            </a:pPr>
            <a:r>
              <a:rPr lang="en-US" sz="1800" b="1" dirty="0" smtClean="0"/>
              <a:t>	</a:t>
            </a:r>
            <a:r>
              <a:rPr lang="en-US" sz="1800" b="1" dirty="0" err="1" smtClean="0"/>
              <a:t>Iterator_type</a:t>
            </a:r>
            <a:r>
              <a:rPr lang="en-US" sz="1800" b="1" dirty="0" smtClean="0"/>
              <a:t>&lt;C</a:t>
            </a:r>
            <a:r>
              <a:rPr lang="en-US" sz="1800" b="1" dirty="0"/>
              <a:t>&gt; find(C</a:t>
            </a:r>
            <a:r>
              <a:rPr lang="en-US" sz="1800" b="1" dirty="0" smtClean="0"/>
              <a:t>&amp; </a:t>
            </a:r>
            <a:r>
              <a:rPr lang="en-US" sz="1800" b="1" dirty="0" err="1"/>
              <a:t>assoc</a:t>
            </a:r>
            <a:r>
              <a:rPr lang="en-US" sz="1800" b="1" dirty="0"/>
              <a:t>, const </a:t>
            </a:r>
            <a:r>
              <a:rPr lang="en-US" sz="1800" b="1" dirty="0" err="1"/>
              <a:t>Key_type</a:t>
            </a:r>
            <a:r>
              <a:rPr lang="en-US" sz="1800" b="1" dirty="0"/>
              <a:t>&lt;C&gt;&amp; key</a:t>
            </a:r>
            <a:r>
              <a:rPr lang="en-US" sz="1800" b="1" dirty="0" smtClean="0"/>
              <a:t>);</a:t>
            </a:r>
          </a:p>
          <a:p>
            <a:pPr marL="400050" lvl="1" indent="0">
              <a:buNone/>
            </a:pPr>
            <a:endParaRPr lang="en-US" sz="1800" b="1" dirty="0" smtClean="0"/>
          </a:p>
          <a:p>
            <a:pPr marL="400050" lvl="1" indent="0">
              <a:buNone/>
            </a:pPr>
            <a:r>
              <a:rPr lang="en-US" sz="1800" b="1" dirty="0"/>
              <a:t>vector&lt;int&gt; v { </a:t>
            </a:r>
            <a:r>
              <a:rPr lang="en-US" sz="1800" b="1" dirty="0" smtClean="0"/>
              <a:t>/* </a:t>
            </a:r>
            <a:r>
              <a:rPr lang="en-US" sz="1800" i="1" dirty="0" smtClean="0"/>
              <a:t>...</a:t>
            </a:r>
            <a:r>
              <a:rPr lang="en-US" sz="1800" b="1" dirty="0" smtClean="0"/>
              <a:t> */ </a:t>
            </a:r>
            <a:r>
              <a:rPr lang="en-US" sz="1800" b="1" dirty="0"/>
              <a:t>};</a:t>
            </a:r>
          </a:p>
          <a:p>
            <a:pPr marL="400050" lvl="1" indent="0">
              <a:buNone/>
            </a:pPr>
            <a:r>
              <a:rPr lang="en-US" sz="1800" b="1" dirty="0" err="1"/>
              <a:t>multiset</a:t>
            </a:r>
            <a:r>
              <a:rPr lang="en-US" sz="1800" b="1" dirty="0"/>
              <a:t>&lt;int&gt; s { </a:t>
            </a:r>
            <a:r>
              <a:rPr lang="en-US" sz="1800" b="1" dirty="0" smtClean="0"/>
              <a:t>/* </a:t>
            </a:r>
            <a:r>
              <a:rPr lang="en-US" sz="1800" i="1" dirty="0" smtClean="0"/>
              <a:t>…</a:t>
            </a:r>
            <a:r>
              <a:rPr lang="en-US" sz="1800" b="1" dirty="0" smtClean="0"/>
              <a:t> */ </a:t>
            </a:r>
            <a:r>
              <a:rPr lang="en-US" sz="1800" b="1" dirty="0"/>
              <a:t>};</a:t>
            </a:r>
          </a:p>
          <a:p>
            <a:pPr marL="400050" lvl="1" indent="0">
              <a:buNone/>
            </a:pPr>
            <a:r>
              <a:rPr lang="en-US" sz="1800" b="1" dirty="0"/>
              <a:t>auto vi = find(v, </a:t>
            </a:r>
            <a:r>
              <a:rPr lang="en-US" sz="1800" b="1" dirty="0" smtClean="0"/>
              <a:t>42);		 </a:t>
            </a:r>
            <a:r>
              <a:rPr lang="en-US" sz="1800" b="1" dirty="0"/>
              <a:t>// </a:t>
            </a:r>
            <a:r>
              <a:rPr lang="en-US" sz="1800" i="1" dirty="0"/>
              <a:t>calls 1st </a:t>
            </a:r>
            <a:r>
              <a:rPr lang="en-US" sz="1800" i="1" dirty="0" smtClean="0"/>
              <a:t>overload:</a:t>
            </a:r>
          </a:p>
          <a:p>
            <a:pPr marL="400050" lvl="1" indent="0">
              <a:buNone/>
            </a:pPr>
            <a:r>
              <a:rPr lang="en-US" sz="1800" i="1" dirty="0"/>
              <a:t>	</a:t>
            </a:r>
            <a:r>
              <a:rPr lang="en-US" sz="1800" i="1" dirty="0" smtClean="0"/>
              <a:t>			</a:t>
            </a:r>
            <a:r>
              <a:rPr lang="en-US" sz="1800" b="1" dirty="0" smtClean="0"/>
              <a:t>// </a:t>
            </a:r>
            <a:r>
              <a:rPr lang="en-US" sz="1800" i="1" dirty="0" smtClean="0"/>
              <a:t>a vector is a Sequence</a:t>
            </a:r>
            <a:endParaRPr lang="en-US" sz="1800" i="1" dirty="0"/>
          </a:p>
          <a:p>
            <a:pPr marL="400050" lvl="1" indent="0">
              <a:buNone/>
            </a:pPr>
            <a:r>
              <a:rPr lang="en-US" sz="1800" b="1" dirty="0"/>
              <a:t>auto </a:t>
            </a:r>
            <a:r>
              <a:rPr lang="en-US" sz="1800" b="1" dirty="0" err="1"/>
              <a:t>si</a:t>
            </a:r>
            <a:r>
              <a:rPr lang="en-US" sz="1800" b="1" dirty="0"/>
              <a:t> = find(s, </a:t>
            </a:r>
            <a:r>
              <a:rPr lang="en-US" sz="1800" b="1" dirty="0" smtClean="0"/>
              <a:t>12-12-12);	// </a:t>
            </a:r>
            <a:r>
              <a:rPr lang="en-US" sz="1800" i="1" dirty="0"/>
              <a:t>calls 2nd </a:t>
            </a:r>
            <a:r>
              <a:rPr lang="en-US" sz="1800" i="1" dirty="0" smtClean="0"/>
              <a:t>overload:</a:t>
            </a:r>
          </a:p>
          <a:p>
            <a:pPr marL="400050" lvl="1" indent="0">
              <a:buNone/>
            </a:pPr>
            <a:r>
              <a:rPr lang="en-US" sz="1800" i="1" dirty="0"/>
              <a:t>	</a:t>
            </a:r>
            <a:r>
              <a:rPr lang="en-US" sz="1800" i="1" dirty="0" smtClean="0"/>
              <a:t>			</a:t>
            </a:r>
            <a:r>
              <a:rPr lang="en-US" sz="1800" b="1" dirty="0" smtClean="0"/>
              <a:t>//</a:t>
            </a:r>
            <a:r>
              <a:rPr lang="en-US" sz="1800" i="1" dirty="0" smtClean="0"/>
              <a:t> a </a:t>
            </a:r>
            <a:r>
              <a:rPr lang="en-US" sz="1800" i="1" dirty="0" err="1" smtClean="0"/>
              <a:t>multiset</a:t>
            </a:r>
            <a:r>
              <a:rPr lang="en-US" sz="1800" i="1" dirty="0" smtClean="0"/>
              <a:t> is an </a:t>
            </a:r>
            <a:r>
              <a:rPr lang="en-US" sz="1800" i="1" dirty="0" err="1" smtClean="0"/>
              <a:t>Associative_container</a:t>
            </a:r>
            <a:endParaRPr lang="en-US" sz="1800" i="1" dirty="0" smtClean="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956466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C++14  Concepts: Overloading</a:t>
            </a:r>
            <a:endParaRPr lang="en-US" dirty="0"/>
          </a:p>
        </p:txBody>
      </p:sp>
      <p:sp>
        <p:nvSpPr>
          <p:cNvPr id="3" name="Content Placeholder 2"/>
          <p:cNvSpPr>
            <a:spLocks noGrp="1"/>
          </p:cNvSpPr>
          <p:nvPr>
            <p:ph idx="1"/>
          </p:nvPr>
        </p:nvSpPr>
        <p:spPr/>
        <p:txBody>
          <a:bodyPr>
            <a:noAutofit/>
          </a:bodyPr>
          <a:lstStyle/>
          <a:p>
            <a:r>
              <a:rPr lang="en-US" sz="2400" dirty="0" smtClean="0"/>
              <a:t>Overloading based on predicates</a:t>
            </a:r>
          </a:p>
          <a:p>
            <a:pPr lvl="1"/>
            <a:r>
              <a:rPr lang="en-US" sz="2000" dirty="0" smtClean="0"/>
              <a:t>specialization based on subset</a:t>
            </a:r>
          </a:p>
          <a:p>
            <a:pPr marL="685800" lvl="1"/>
            <a:r>
              <a:rPr lang="en-US" sz="2000" dirty="0" smtClean="0"/>
              <a:t>Far easier than writing lots of tests</a:t>
            </a:r>
          </a:p>
          <a:p>
            <a:pPr marL="400050" lvl="1" indent="0">
              <a:buNone/>
            </a:pPr>
            <a:r>
              <a:rPr lang="en-US" sz="1800" b="1" dirty="0"/>
              <a:t>template&lt;</a:t>
            </a:r>
            <a:r>
              <a:rPr lang="en-US" sz="1800" b="1" dirty="0" err="1"/>
              <a:t>Input_iterator</a:t>
            </a:r>
            <a:r>
              <a:rPr lang="en-US" sz="1800" b="1" dirty="0"/>
              <a:t> </a:t>
            </a:r>
            <a:r>
              <a:rPr lang="en-US" sz="1800" b="1" dirty="0" err="1" smtClean="0"/>
              <a:t>Iter</a:t>
            </a:r>
            <a:r>
              <a:rPr lang="en-US" sz="1800" b="1" dirty="0" smtClean="0"/>
              <a:t>&gt;</a:t>
            </a:r>
            <a:endParaRPr lang="en-US" sz="1800" b="1" dirty="0"/>
          </a:p>
          <a:p>
            <a:pPr marL="400050" lvl="1" indent="0">
              <a:buNone/>
            </a:pPr>
            <a:r>
              <a:rPr lang="en-US" sz="1800" b="1" dirty="0" smtClean="0"/>
              <a:t>	void advance(</a:t>
            </a:r>
            <a:r>
              <a:rPr lang="en-US" sz="1800" b="1" dirty="0" err="1" smtClean="0"/>
              <a:t>Iter</a:t>
            </a:r>
            <a:r>
              <a:rPr lang="en-US" sz="1800" b="1" dirty="0" smtClean="0"/>
              <a:t>&amp; </a:t>
            </a:r>
            <a:r>
              <a:rPr lang="en-US" sz="1800" b="1" dirty="0"/>
              <a:t>p</a:t>
            </a:r>
            <a:r>
              <a:rPr lang="en-US" sz="1800" b="1" dirty="0" smtClean="0"/>
              <a:t>, </a:t>
            </a:r>
            <a:r>
              <a:rPr lang="en-US" sz="1800" b="1" dirty="0" err="1" smtClean="0"/>
              <a:t>Difference_type</a:t>
            </a:r>
            <a:r>
              <a:rPr lang="en-US" sz="1800" b="1" dirty="0" smtClean="0"/>
              <a:t>&lt;</a:t>
            </a:r>
            <a:r>
              <a:rPr lang="en-US" sz="1800" b="1" dirty="0" err="1" smtClean="0"/>
              <a:t>Iter</a:t>
            </a:r>
            <a:r>
              <a:rPr lang="en-US" sz="1800" b="1" dirty="0" smtClean="0"/>
              <a:t>&gt; </a:t>
            </a:r>
            <a:r>
              <a:rPr lang="en-US" sz="1800" b="1" dirty="0"/>
              <a:t>n</a:t>
            </a:r>
            <a:r>
              <a:rPr lang="en-US" sz="1800" b="1" dirty="0" smtClean="0"/>
              <a:t>) {</a:t>
            </a:r>
            <a:r>
              <a:rPr lang="en-US" sz="1800" b="1" dirty="0"/>
              <a:t> </a:t>
            </a:r>
            <a:r>
              <a:rPr lang="en-US" sz="1800" b="1" dirty="0" smtClean="0"/>
              <a:t>while </a:t>
            </a:r>
            <a:r>
              <a:rPr lang="en-US" sz="1800" b="1" dirty="0"/>
              <a:t>(n--) </a:t>
            </a:r>
            <a:r>
              <a:rPr lang="en-US" sz="1800" b="1" dirty="0" smtClean="0"/>
              <a:t>++</a:t>
            </a:r>
            <a:r>
              <a:rPr lang="en-US" sz="1800" b="1" dirty="0"/>
              <a:t>p</a:t>
            </a:r>
            <a:r>
              <a:rPr lang="en-US" sz="1800" b="1" dirty="0" smtClean="0"/>
              <a:t>; }</a:t>
            </a:r>
          </a:p>
          <a:p>
            <a:pPr marL="400050" lvl="1" indent="0">
              <a:buNone/>
            </a:pPr>
            <a:endParaRPr lang="en-US" sz="900" b="1" dirty="0"/>
          </a:p>
          <a:p>
            <a:pPr marL="400050" lvl="1" indent="0">
              <a:buNone/>
            </a:pPr>
            <a:r>
              <a:rPr lang="en-US" sz="1800" b="1" dirty="0"/>
              <a:t>template&lt;</a:t>
            </a:r>
            <a:r>
              <a:rPr lang="en-US" sz="1800" b="1" dirty="0" err="1"/>
              <a:t>Bidirectional_iterator</a:t>
            </a:r>
            <a:r>
              <a:rPr lang="en-US" sz="1800" b="1" dirty="0"/>
              <a:t> </a:t>
            </a:r>
            <a:r>
              <a:rPr lang="en-US" sz="1800" b="1" dirty="0" err="1" smtClean="0"/>
              <a:t>Iter</a:t>
            </a:r>
            <a:r>
              <a:rPr lang="en-US" sz="1800" b="1" dirty="0" smtClean="0"/>
              <a:t>&gt;</a:t>
            </a:r>
            <a:endParaRPr lang="en-US" sz="1800" b="1" dirty="0"/>
          </a:p>
          <a:p>
            <a:pPr marL="800100" lvl="2" indent="0">
              <a:buNone/>
            </a:pPr>
            <a:r>
              <a:rPr lang="en-US" sz="1800" b="1" dirty="0"/>
              <a:t>void </a:t>
            </a:r>
            <a:r>
              <a:rPr lang="en-US" sz="1800" b="1" dirty="0" smtClean="0"/>
              <a:t>advance(</a:t>
            </a:r>
            <a:r>
              <a:rPr lang="en-US" sz="1800" b="1" dirty="0" err="1" smtClean="0"/>
              <a:t>Iter</a:t>
            </a:r>
            <a:r>
              <a:rPr lang="en-US" sz="1800" b="1" dirty="0" smtClean="0"/>
              <a:t>&amp; </a:t>
            </a:r>
            <a:r>
              <a:rPr lang="en-US" sz="1800" b="1" dirty="0" err="1"/>
              <a:t>i</a:t>
            </a:r>
            <a:r>
              <a:rPr lang="en-US" sz="1800" b="1" dirty="0"/>
              <a:t>, </a:t>
            </a:r>
            <a:r>
              <a:rPr lang="en-US" sz="1800" b="1" dirty="0" err="1" smtClean="0"/>
              <a:t>Difference_type</a:t>
            </a:r>
            <a:r>
              <a:rPr lang="en-US" sz="1800" b="1" dirty="0" smtClean="0"/>
              <a:t>&lt;</a:t>
            </a:r>
            <a:r>
              <a:rPr lang="en-US" sz="1800" b="1" dirty="0" err="1" smtClean="0"/>
              <a:t>Iter</a:t>
            </a:r>
            <a:r>
              <a:rPr lang="en-US" sz="1800" b="1" dirty="0" smtClean="0"/>
              <a:t>&gt; </a:t>
            </a:r>
            <a:r>
              <a:rPr lang="en-US" sz="1800" b="1" dirty="0"/>
              <a:t>n)</a:t>
            </a:r>
          </a:p>
          <a:p>
            <a:pPr marL="800100" lvl="2" indent="0">
              <a:buNone/>
            </a:pPr>
            <a:r>
              <a:rPr lang="en-US" sz="1800" b="1" dirty="0" smtClean="0"/>
              <a:t>{ if </a:t>
            </a:r>
            <a:r>
              <a:rPr lang="en-US" sz="1800" b="1" dirty="0"/>
              <a:t>(n &gt; 0) while (n--) </a:t>
            </a:r>
            <a:r>
              <a:rPr lang="en-US" sz="1800" b="1" dirty="0" smtClean="0"/>
              <a:t>++</a:t>
            </a:r>
            <a:r>
              <a:rPr lang="en-US" sz="1800" b="1" dirty="0"/>
              <a:t>p</a:t>
            </a:r>
            <a:r>
              <a:rPr lang="en-US" sz="1800" b="1" dirty="0" smtClean="0"/>
              <a:t>; if </a:t>
            </a:r>
            <a:r>
              <a:rPr lang="en-US" sz="1800" b="1" dirty="0"/>
              <a:t>(n &lt; 0) while (n++) --</a:t>
            </a:r>
            <a:r>
              <a:rPr lang="en-US" sz="1800" b="1" dirty="0" err="1" smtClean="0"/>
              <a:t>ip</a:t>
            </a:r>
            <a:r>
              <a:rPr lang="en-US" sz="1800" b="1" dirty="0" smtClean="0"/>
              <a:t>}</a:t>
            </a:r>
          </a:p>
          <a:p>
            <a:pPr marL="800100" lvl="2" indent="0">
              <a:buNone/>
            </a:pPr>
            <a:endParaRPr lang="en-US" sz="900" b="1" dirty="0"/>
          </a:p>
          <a:p>
            <a:pPr marL="400050" lvl="1" indent="0">
              <a:buNone/>
            </a:pPr>
            <a:r>
              <a:rPr lang="en-US" sz="1800" b="1" dirty="0"/>
              <a:t>template&lt;</a:t>
            </a:r>
            <a:r>
              <a:rPr lang="en-US" sz="1800" b="1" dirty="0" err="1"/>
              <a:t>Random_access_iterator</a:t>
            </a:r>
            <a:r>
              <a:rPr lang="en-US" sz="1800" b="1" dirty="0"/>
              <a:t> </a:t>
            </a:r>
            <a:r>
              <a:rPr lang="en-US" sz="1800" b="1" dirty="0" err="1" smtClean="0"/>
              <a:t>Iter</a:t>
            </a:r>
            <a:r>
              <a:rPr lang="en-US" sz="1800" b="1" dirty="0" smtClean="0"/>
              <a:t>&gt;</a:t>
            </a:r>
            <a:endParaRPr lang="en-US" sz="1800" b="1" dirty="0"/>
          </a:p>
          <a:p>
            <a:pPr marL="400050" lvl="1" indent="0">
              <a:buNone/>
            </a:pPr>
            <a:r>
              <a:rPr lang="en-US" sz="1800" b="1" dirty="0" smtClean="0"/>
              <a:t>	void advance(</a:t>
            </a:r>
            <a:r>
              <a:rPr lang="en-US" sz="1800" b="1" dirty="0" err="1" smtClean="0"/>
              <a:t>Iter</a:t>
            </a:r>
            <a:r>
              <a:rPr lang="en-US" sz="1800" b="1" dirty="0" smtClean="0"/>
              <a:t>&amp; p, </a:t>
            </a:r>
            <a:r>
              <a:rPr lang="en-US" sz="1800" b="1" dirty="0" err="1" smtClean="0"/>
              <a:t>Difference_type</a:t>
            </a:r>
            <a:r>
              <a:rPr lang="en-US" sz="1800" b="1" dirty="0" smtClean="0"/>
              <a:t>&lt;</a:t>
            </a:r>
            <a:r>
              <a:rPr lang="en-US" sz="1800" b="1" dirty="0" err="1" smtClean="0"/>
              <a:t>Iter</a:t>
            </a:r>
            <a:r>
              <a:rPr lang="en-US" sz="1800" b="1" dirty="0" smtClean="0"/>
              <a:t>&gt; </a:t>
            </a:r>
            <a:r>
              <a:rPr lang="en-US" sz="1800" b="1" dirty="0"/>
              <a:t>n</a:t>
            </a:r>
            <a:r>
              <a:rPr lang="en-US" sz="1800" b="1" dirty="0" smtClean="0"/>
              <a:t>) {</a:t>
            </a:r>
            <a:r>
              <a:rPr lang="en-US" sz="1800" b="1" dirty="0"/>
              <a:t> p</a:t>
            </a:r>
            <a:r>
              <a:rPr lang="en-US" sz="1800" b="1" dirty="0" smtClean="0"/>
              <a:t> </a:t>
            </a:r>
            <a:r>
              <a:rPr lang="en-US" sz="1800" b="1" dirty="0"/>
              <a:t>+= n</a:t>
            </a:r>
            <a:r>
              <a:rPr lang="en-US" sz="1800" b="1" dirty="0" smtClean="0"/>
              <a:t>; }</a:t>
            </a:r>
          </a:p>
          <a:p>
            <a:pPr marL="285750"/>
            <a:r>
              <a:rPr lang="en-US" sz="2200" dirty="0" smtClean="0"/>
              <a:t>We don’t say</a:t>
            </a:r>
            <a:endParaRPr lang="en-US" sz="1800" dirty="0" smtClean="0"/>
          </a:p>
          <a:p>
            <a:pPr marL="400050" lvl="1" indent="0">
              <a:buNone/>
            </a:pPr>
            <a:r>
              <a:rPr lang="en-US" sz="1800" dirty="0" smtClean="0"/>
              <a:t>	</a:t>
            </a:r>
            <a:r>
              <a:rPr lang="en-US" sz="1800" b="1" dirty="0" err="1" smtClean="0"/>
              <a:t>Input_iterator</a:t>
            </a:r>
            <a:r>
              <a:rPr lang="en-US" sz="1800" b="1" dirty="0" smtClean="0"/>
              <a:t> &lt; </a:t>
            </a:r>
            <a:r>
              <a:rPr lang="en-US" sz="1800" b="1" dirty="0" err="1" smtClean="0"/>
              <a:t>Bidirectional_iterator</a:t>
            </a:r>
            <a:r>
              <a:rPr lang="en-US" sz="1800" b="1" dirty="0" smtClean="0"/>
              <a:t> &lt; </a:t>
            </a:r>
            <a:r>
              <a:rPr lang="en-US" sz="1800" b="1" dirty="0" err="1" smtClean="0"/>
              <a:t>Random_access_iterator</a:t>
            </a:r>
            <a:r>
              <a:rPr lang="en-US" sz="2200" b="1" dirty="0" smtClean="0"/>
              <a:t/>
            </a:r>
            <a:br>
              <a:rPr lang="en-US" sz="2200" b="1" dirty="0" smtClean="0"/>
            </a:br>
            <a:r>
              <a:rPr lang="en-US" sz="2200" dirty="0" smtClean="0"/>
              <a:t>we compute it</a:t>
            </a:r>
            <a:endParaRPr lang="en-US" sz="58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cxnSp>
        <p:nvCxnSpPr>
          <p:cNvPr id="7" name="Straight Arrow Connector 6"/>
          <p:cNvCxnSpPr/>
          <p:nvPr/>
        </p:nvCxnSpPr>
        <p:spPr>
          <a:xfrm flipV="1">
            <a:off x="304800" y="6324600"/>
            <a:ext cx="6096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590800" y="6324600"/>
            <a:ext cx="914400" cy="381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10527674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C++14 Concepts: Definition</a:t>
            </a:r>
            <a:endParaRPr lang="en-US" dirty="0"/>
          </a:p>
        </p:txBody>
      </p:sp>
      <p:sp>
        <p:nvSpPr>
          <p:cNvPr id="3" name="Content Placeholder 2"/>
          <p:cNvSpPr>
            <a:spLocks noGrp="1"/>
          </p:cNvSpPr>
          <p:nvPr>
            <p:ph idx="1"/>
          </p:nvPr>
        </p:nvSpPr>
        <p:spPr/>
        <p:txBody>
          <a:bodyPr>
            <a:noAutofit/>
          </a:bodyPr>
          <a:lstStyle/>
          <a:p>
            <a:r>
              <a:rPr lang="en-US" sz="2400" dirty="0" smtClean="0"/>
              <a:t>How do you write constraints?</a:t>
            </a:r>
          </a:p>
          <a:p>
            <a:pPr lvl="1"/>
            <a:r>
              <a:rPr lang="en-US" sz="2000" dirty="0" smtClean="0"/>
              <a:t>Any </a:t>
            </a:r>
            <a:r>
              <a:rPr lang="en-US" sz="2000" b="1" dirty="0" err="1" smtClean="0"/>
              <a:t>bool</a:t>
            </a:r>
            <a:r>
              <a:rPr lang="en-US" sz="2000" dirty="0" smtClean="0"/>
              <a:t> expression</a:t>
            </a:r>
          </a:p>
          <a:p>
            <a:pPr lvl="2"/>
            <a:r>
              <a:rPr lang="en-US" sz="1800" dirty="0" smtClean="0"/>
              <a:t>Including type traits and constexpr function</a:t>
            </a:r>
          </a:p>
          <a:p>
            <a:pPr lvl="1"/>
            <a:r>
              <a:rPr lang="en-US" sz="2000" dirty="0" smtClean="0"/>
              <a:t>a </a:t>
            </a:r>
            <a:r>
              <a:rPr lang="en-US" sz="2000" b="1" dirty="0" smtClean="0"/>
              <a:t>requires(</a:t>
            </a:r>
            <a:r>
              <a:rPr lang="en-US" sz="2000" b="1" dirty="0" err="1" smtClean="0"/>
              <a:t>expr</a:t>
            </a:r>
            <a:r>
              <a:rPr lang="en-US" sz="2000" b="1" dirty="0" smtClean="0"/>
              <a:t>)</a:t>
            </a:r>
            <a:r>
              <a:rPr lang="en-US" sz="2000" dirty="0"/>
              <a:t> </a:t>
            </a:r>
            <a:r>
              <a:rPr lang="en-US" sz="2000" dirty="0" smtClean="0"/>
              <a:t>expression</a:t>
            </a:r>
          </a:p>
          <a:p>
            <a:pPr lvl="2"/>
            <a:r>
              <a:rPr lang="en-US" sz="1800" b="1" dirty="0" smtClean="0"/>
              <a:t>requires() </a:t>
            </a:r>
            <a:r>
              <a:rPr lang="en-US" sz="1800" dirty="0" smtClean="0"/>
              <a:t>is a compile time intrinsic function</a:t>
            </a:r>
          </a:p>
          <a:p>
            <a:pPr lvl="2"/>
            <a:r>
              <a:rPr lang="en-US" sz="1800" b="1" dirty="0" smtClean="0"/>
              <a:t>true</a:t>
            </a:r>
            <a:r>
              <a:rPr lang="en-US" sz="1800" dirty="0" smtClean="0"/>
              <a:t> if </a:t>
            </a:r>
            <a:r>
              <a:rPr lang="en-US" sz="1800" b="1" dirty="0" err="1" smtClean="0"/>
              <a:t>expr</a:t>
            </a:r>
            <a:r>
              <a:rPr lang="en-US" sz="1800" dirty="0" smtClean="0"/>
              <a:t> is a valid expression</a:t>
            </a:r>
          </a:p>
          <a:p>
            <a:r>
              <a:rPr lang="en-US" sz="2400" dirty="0" smtClean="0"/>
              <a:t>To recognize a concept syntactically, we can declare it </a:t>
            </a:r>
            <a:r>
              <a:rPr lang="en-US" sz="2400" b="1" dirty="0" smtClean="0"/>
              <a:t>concept</a:t>
            </a:r>
          </a:p>
          <a:p>
            <a:pPr lvl="1"/>
            <a:r>
              <a:rPr lang="en-US" sz="2200" dirty="0" smtClean="0"/>
              <a:t>Rather than just </a:t>
            </a:r>
            <a:r>
              <a:rPr lang="en-US" sz="2200" b="1" dirty="0" smtClean="0"/>
              <a:t>constexpr</a:t>
            </a:r>
          </a:p>
          <a:p>
            <a:endParaRPr lang="en-US" sz="2000" dirty="0" smtClean="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Tree>
    <p:extLst>
      <p:ext uri="{BB962C8B-B14F-4D97-AF65-F5344CB8AC3E}">
        <p14:creationId xmlns:p14="http://schemas.microsoft.com/office/powerpoint/2010/main" val="10072578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C++14 Concepts: “Terse Notation”</a:t>
            </a:r>
            <a:endParaRPr lang="en-US"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sz="2400" dirty="0" smtClean="0"/>
              <a:t>We can use a concept name as the name of a type than satisfy the concept</a:t>
            </a:r>
          </a:p>
          <a:p>
            <a:pPr marL="857250" lvl="2" indent="0">
              <a:buNone/>
            </a:pPr>
            <a:r>
              <a:rPr lang="en-US" sz="2000" b="1" dirty="0"/>
              <a:t>void </a:t>
            </a:r>
            <a:r>
              <a:rPr lang="en-US" sz="2000" b="1" dirty="0" smtClean="0"/>
              <a:t>sort(Container&amp; c);		// </a:t>
            </a:r>
            <a:r>
              <a:rPr lang="en-US" sz="2000" i="1" dirty="0" smtClean="0"/>
              <a:t>terse notation</a:t>
            </a:r>
            <a:endParaRPr lang="en-US" sz="2400" i="1" dirty="0" smtClean="0"/>
          </a:p>
          <a:p>
            <a:pPr lvl="1"/>
            <a:r>
              <a:rPr lang="en-US" sz="2400" dirty="0" smtClean="0"/>
              <a:t>means</a:t>
            </a:r>
          </a:p>
          <a:p>
            <a:pPr marL="857250" lvl="2" indent="0">
              <a:buNone/>
            </a:pPr>
            <a:r>
              <a:rPr lang="en-US" sz="2000" b="1" dirty="0" smtClean="0"/>
              <a:t>template&lt;Container __</a:t>
            </a:r>
            <a:r>
              <a:rPr lang="en-US" sz="2000" b="1" dirty="0" err="1" smtClean="0"/>
              <a:t>Cont</a:t>
            </a:r>
            <a:r>
              <a:rPr lang="en-US" sz="2000" b="1" dirty="0" smtClean="0"/>
              <a:t>&gt;	// </a:t>
            </a:r>
            <a:r>
              <a:rPr lang="en-US" sz="2000" i="1" dirty="0" smtClean="0"/>
              <a:t>shorthand notation</a:t>
            </a:r>
            <a:endParaRPr lang="en-US" sz="2000" i="1" dirty="0"/>
          </a:p>
          <a:p>
            <a:pPr marL="857250" lvl="2" indent="0">
              <a:buNone/>
            </a:pPr>
            <a:r>
              <a:rPr lang="en-US" sz="2000" b="1" dirty="0"/>
              <a:t>	</a:t>
            </a:r>
            <a:r>
              <a:rPr lang="en-US" sz="2000" b="1" dirty="0" smtClean="0"/>
              <a:t>       void </a:t>
            </a:r>
            <a:r>
              <a:rPr lang="en-US" sz="2000" b="1" dirty="0"/>
              <a:t>sort</a:t>
            </a:r>
            <a:r>
              <a:rPr lang="en-US" sz="2000" b="1" dirty="0" smtClean="0"/>
              <a:t>(__</a:t>
            </a:r>
            <a:r>
              <a:rPr lang="en-US" sz="2000" b="1" dirty="0" err="1" smtClean="0"/>
              <a:t>Cont</a:t>
            </a:r>
            <a:r>
              <a:rPr lang="en-US" sz="2000" b="1" dirty="0" smtClean="0"/>
              <a:t>&amp; c);</a:t>
            </a:r>
            <a:endParaRPr lang="en-US" dirty="0"/>
          </a:p>
          <a:p>
            <a:pPr lvl="1"/>
            <a:r>
              <a:rPr lang="en-US" sz="2400" dirty="0"/>
              <a:t>means</a:t>
            </a:r>
          </a:p>
          <a:p>
            <a:pPr marL="857250" lvl="2" indent="0">
              <a:buNone/>
            </a:pPr>
            <a:r>
              <a:rPr lang="en-US" sz="2000" b="1" dirty="0" smtClean="0"/>
              <a:t>template&lt;typename </a:t>
            </a:r>
            <a:r>
              <a:rPr lang="en-US" sz="2000" b="1" dirty="0"/>
              <a:t>__</a:t>
            </a:r>
            <a:r>
              <a:rPr lang="en-US" sz="2000" b="1" dirty="0" err="1" smtClean="0"/>
              <a:t>Cont</a:t>
            </a:r>
            <a:r>
              <a:rPr lang="en-US" sz="2000" b="1" dirty="0" smtClean="0"/>
              <a:t>&gt;	// </a:t>
            </a:r>
            <a:r>
              <a:rPr lang="en-US" sz="2000" i="1" dirty="0" smtClean="0"/>
              <a:t>explicit use of predicate</a:t>
            </a:r>
          </a:p>
          <a:p>
            <a:pPr marL="857250" lvl="2" indent="0">
              <a:buNone/>
            </a:pPr>
            <a:r>
              <a:rPr lang="en-US" sz="2000" b="1" dirty="0"/>
              <a:t>	</a:t>
            </a:r>
            <a:r>
              <a:rPr lang="en-US" sz="2000" b="1" dirty="0" smtClean="0"/>
              <a:t>      requires Container&lt;__</a:t>
            </a:r>
            <a:r>
              <a:rPr lang="en-US" sz="2000" b="1" dirty="0" err="1" smtClean="0"/>
              <a:t>Cont</a:t>
            </a:r>
            <a:r>
              <a:rPr lang="en-US" sz="2000" b="1" dirty="0" smtClean="0"/>
              <a:t>&gt;()</a:t>
            </a:r>
            <a:endParaRPr lang="en-US" sz="2000" dirty="0"/>
          </a:p>
          <a:p>
            <a:pPr marL="857250" lvl="2" indent="0">
              <a:buNone/>
            </a:pPr>
            <a:r>
              <a:rPr lang="en-US" sz="2000" b="1" dirty="0"/>
              <a:t>		void sort(__</a:t>
            </a:r>
            <a:r>
              <a:rPr lang="en-US" sz="2000" b="1" dirty="0" err="1" smtClean="0"/>
              <a:t>Cont</a:t>
            </a:r>
            <a:r>
              <a:rPr lang="en-US" sz="2000" b="1" dirty="0" smtClean="0"/>
              <a:t>)&amp; c;</a:t>
            </a:r>
            <a:endParaRPr lang="en-US" sz="2000" b="1" dirty="0"/>
          </a:p>
          <a:p>
            <a:pPr marL="800100" lvl="1" indent="-342900"/>
            <a:r>
              <a:rPr lang="en-US" sz="2400" dirty="0" smtClean="0"/>
              <a:t>Accepts any type that is a Container</a:t>
            </a:r>
          </a:p>
          <a:p>
            <a:pPr marL="857250" lvl="2" indent="0">
              <a:buNone/>
            </a:pPr>
            <a:r>
              <a:rPr lang="en-US" sz="2000" b="1" dirty="0" smtClean="0"/>
              <a:t>vector&lt;string&gt; </a:t>
            </a:r>
            <a:r>
              <a:rPr lang="en-US" sz="2000" b="1" dirty="0" err="1" smtClean="0"/>
              <a:t>vs</a:t>
            </a:r>
            <a:r>
              <a:rPr lang="en-US" sz="2000" b="1" dirty="0" smtClean="0"/>
              <a:t>;</a:t>
            </a:r>
          </a:p>
          <a:p>
            <a:pPr marL="857250" lvl="2" indent="0">
              <a:buNone/>
            </a:pPr>
            <a:r>
              <a:rPr lang="en-US" sz="2000" b="1" dirty="0" smtClean="0"/>
              <a:t>sort(</a:t>
            </a:r>
            <a:r>
              <a:rPr lang="en-US" sz="2000" b="1" dirty="0" err="1" smtClean="0"/>
              <a:t>vs</a:t>
            </a:r>
            <a:r>
              <a:rPr lang="en-US" sz="2000" b="1" dirty="0" smtClean="0"/>
              <a:t>);</a:t>
            </a:r>
          </a:p>
          <a:p>
            <a:pPr marL="857250" lvl="2" indent="0">
              <a:buNone/>
            </a:pPr>
            <a:endParaRPr lang="en-US" sz="2000" b="1" dirty="0"/>
          </a:p>
          <a:p>
            <a:pPr marL="400050"/>
            <a:endParaRPr lang="en-US" sz="2400"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1834599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C++14 Concepts: “Terse Notation”</a:t>
            </a:r>
            <a:endParaRPr lang="en-US" dirty="0"/>
          </a:p>
        </p:txBody>
      </p:sp>
      <p:sp>
        <p:nvSpPr>
          <p:cNvPr id="3" name="Content Placeholder 2"/>
          <p:cNvSpPr>
            <a:spLocks noGrp="1"/>
          </p:cNvSpPr>
          <p:nvPr>
            <p:ph idx="1"/>
          </p:nvPr>
        </p:nvSpPr>
        <p:spPr>
          <a:xfrm>
            <a:off x="457200" y="1600200"/>
            <a:ext cx="8458200" cy="4876800"/>
          </a:xfrm>
        </p:spPr>
        <p:txBody>
          <a:bodyPr>
            <a:normAutofit/>
          </a:bodyPr>
          <a:lstStyle/>
          <a:p>
            <a:r>
              <a:rPr lang="en-US" sz="2400" dirty="0" smtClean="0"/>
              <a:t>We have reached the conventional notation</a:t>
            </a:r>
          </a:p>
          <a:p>
            <a:pPr lvl="1"/>
            <a:r>
              <a:rPr lang="en-US" sz="2000" dirty="0" smtClean="0"/>
              <a:t>with the conventional meaning</a:t>
            </a:r>
          </a:p>
          <a:p>
            <a:r>
              <a:rPr lang="en-US" sz="2400" i="1" dirty="0"/>
              <a:t>Traditional code</a:t>
            </a:r>
            <a:endParaRPr lang="en-US" sz="2400" dirty="0"/>
          </a:p>
          <a:p>
            <a:pPr marL="857250" lvl="2" indent="0">
              <a:buNone/>
            </a:pPr>
            <a:r>
              <a:rPr lang="en-US" sz="2000" b="1" dirty="0"/>
              <a:t>double </a:t>
            </a:r>
            <a:r>
              <a:rPr lang="en-US" sz="2000" b="1" dirty="0" err="1"/>
              <a:t>sqrt</a:t>
            </a:r>
            <a:r>
              <a:rPr lang="en-US" sz="2000" b="1" dirty="0"/>
              <a:t>(double d);	// </a:t>
            </a:r>
            <a:r>
              <a:rPr lang="en-US" sz="2000" i="1" dirty="0"/>
              <a:t>C++84: accept any d that is a double</a:t>
            </a:r>
          </a:p>
          <a:p>
            <a:pPr marL="857250" lvl="2" indent="0">
              <a:buNone/>
            </a:pPr>
            <a:r>
              <a:rPr lang="en-US" sz="2000" b="1" dirty="0"/>
              <a:t>double d = 7;</a:t>
            </a:r>
          </a:p>
          <a:p>
            <a:pPr marL="857250" lvl="2" indent="0">
              <a:buNone/>
            </a:pPr>
            <a:r>
              <a:rPr lang="en-US" sz="2000" b="1" dirty="0"/>
              <a:t>double d2 = </a:t>
            </a:r>
            <a:r>
              <a:rPr lang="en-US" sz="2000" b="1" dirty="0" err="1"/>
              <a:t>sqrt</a:t>
            </a:r>
            <a:r>
              <a:rPr lang="en-US" sz="2000" b="1" dirty="0"/>
              <a:t>(d);	// </a:t>
            </a:r>
            <a:r>
              <a:rPr lang="en-US" sz="2000" i="1" dirty="0"/>
              <a:t>fine: d is a double</a:t>
            </a:r>
          </a:p>
          <a:p>
            <a:pPr marL="857250" lvl="2" indent="0">
              <a:buNone/>
            </a:pPr>
            <a:r>
              <a:rPr lang="en-US" sz="2000" b="1" dirty="0"/>
              <a:t>double d3 = </a:t>
            </a:r>
            <a:r>
              <a:rPr lang="en-US" sz="2000" b="1" dirty="0" err="1"/>
              <a:t>sqrt</a:t>
            </a:r>
            <a:r>
              <a:rPr lang="en-US" sz="2000" b="1" dirty="0"/>
              <a:t>(&amp;d);	// </a:t>
            </a:r>
            <a:r>
              <a:rPr lang="en-US" sz="2000" i="1" dirty="0"/>
              <a:t>error: &amp;d is not a </a:t>
            </a:r>
            <a:r>
              <a:rPr lang="en-US" sz="2000" i="1" dirty="0" smtClean="0"/>
              <a:t>double</a:t>
            </a:r>
            <a:endParaRPr lang="en-US" sz="2000" b="1" dirty="0"/>
          </a:p>
          <a:p>
            <a:r>
              <a:rPr lang="en-US" sz="2400" dirty="0"/>
              <a:t>Generic code</a:t>
            </a:r>
            <a:endParaRPr lang="en-US" sz="2000" dirty="0"/>
          </a:p>
          <a:p>
            <a:pPr marL="857250" lvl="2" indent="0">
              <a:buNone/>
            </a:pPr>
            <a:r>
              <a:rPr lang="en-US" sz="2000" b="1" dirty="0"/>
              <a:t>void sort(Container&amp; c);	// </a:t>
            </a:r>
            <a:r>
              <a:rPr lang="en-US" sz="2000" i="1" dirty="0"/>
              <a:t>C++14: accept any c that is a</a:t>
            </a:r>
            <a:r>
              <a:rPr lang="en-US" sz="2000" dirty="0"/>
              <a:t> Container</a:t>
            </a:r>
          </a:p>
          <a:p>
            <a:pPr marL="857250" lvl="2" indent="0">
              <a:buNone/>
            </a:pPr>
            <a:r>
              <a:rPr lang="en-US" sz="2000" b="1" dirty="0"/>
              <a:t>vector&lt;string&gt; </a:t>
            </a:r>
            <a:r>
              <a:rPr lang="en-US" sz="2000" b="1" dirty="0" err="1"/>
              <a:t>vs</a:t>
            </a:r>
            <a:r>
              <a:rPr lang="en-US" sz="2000" b="1" dirty="0"/>
              <a:t> { "Hello", "new", "World" };</a:t>
            </a:r>
          </a:p>
          <a:p>
            <a:pPr marL="857250" lvl="2" indent="0">
              <a:buNone/>
            </a:pPr>
            <a:r>
              <a:rPr lang="en-US" sz="2000" b="1" dirty="0"/>
              <a:t>sort(</a:t>
            </a:r>
            <a:r>
              <a:rPr lang="en-US" sz="2000" b="1" dirty="0" err="1"/>
              <a:t>vs</a:t>
            </a:r>
            <a:r>
              <a:rPr lang="en-US" sz="2000" b="1" dirty="0"/>
              <a:t>);			// </a:t>
            </a:r>
            <a:r>
              <a:rPr lang="en-US" sz="2000" i="1" dirty="0"/>
              <a:t>fine: </a:t>
            </a:r>
            <a:r>
              <a:rPr lang="en-US" sz="2000" i="1" dirty="0" err="1"/>
              <a:t>vs</a:t>
            </a:r>
            <a:r>
              <a:rPr lang="en-US" sz="2000" i="1" dirty="0"/>
              <a:t> is a Container</a:t>
            </a:r>
          </a:p>
          <a:p>
            <a:pPr marL="857250" lvl="2" indent="0">
              <a:buNone/>
            </a:pPr>
            <a:r>
              <a:rPr lang="en-US" sz="2000" b="1" dirty="0"/>
              <a:t>sort(&amp;</a:t>
            </a:r>
            <a:r>
              <a:rPr lang="en-US" sz="2000" b="1" dirty="0" err="1"/>
              <a:t>vs</a:t>
            </a:r>
            <a:r>
              <a:rPr lang="en-US" sz="2000" b="1" dirty="0"/>
              <a:t>); 		// </a:t>
            </a:r>
            <a:r>
              <a:rPr lang="en-US" sz="2000" i="1" dirty="0"/>
              <a:t>error: &amp;</a:t>
            </a:r>
            <a:r>
              <a:rPr lang="en-US" sz="2000" i="1" dirty="0" err="1"/>
              <a:t>vs</a:t>
            </a:r>
            <a:r>
              <a:rPr lang="en-US" sz="2000" i="1" dirty="0"/>
              <a:t> is not a Container</a:t>
            </a:r>
          </a:p>
          <a:p>
            <a:pPr marL="857250" lvl="2" indent="0">
              <a:buNone/>
            </a:pPr>
            <a:endParaRPr lang="en-US" sz="2000" b="1" dirty="0"/>
          </a:p>
          <a:p>
            <a:pPr marL="400050"/>
            <a:endParaRPr lang="en-US" sz="2400"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2941014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++14 </a:t>
            </a:r>
            <a:r>
              <a:rPr lang="en-US" dirty="0"/>
              <a:t>Concepts</a:t>
            </a:r>
            <a:r>
              <a:rPr lang="en-US" dirty="0" smtClean="0"/>
              <a:t>: “</a:t>
            </a:r>
            <a:r>
              <a:rPr lang="en-US" dirty="0"/>
              <a:t>Terse </a:t>
            </a:r>
            <a:r>
              <a:rPr lang="en-US" dirty="0" smtClean="0"/>
              <a:t>Notation”</a:t>
            </a:r>
            <a:endParaRPr lang="en-US"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sz="2600" dirty="0" smtClean="0"/>
              <a:t>Consider </a:t>
            </a:r>
            <a:r>
              <a:rPr lang="en-US" sz="2200" b="1" dirty="0" err="1" smtClean="0"/>
              <a:t>std</a:t>
            </a:r>
            <a:r>
              <a:rPr lang="en-US" sz="2200" b="1" dirty="0" smtClean="0"/>
              <a:t>::merge</a:t>
            </a:r>
            <a:endParaRPr lang="en-US" sz="2600" dirty="0"/>
          </a:p>
          <a:p>
            <a:r>
              <a:rPr lang="en-US" sz="2400" dirty="0" smtClean="0"/>
              <a:t>Explicit use of predicates:</a:t>
            </a:r>
          </a:p>
          <a:p>
            <a:pPr marL="857250" lvl="2" indent="0">
              <a:buNone/>
            </a:pPr>
            <a:r>
              <a:rPr lang="en-US" sz="2000" b="1" dirty="0" smtClean="0"/>
              <a:t>template&lt;typename </a:t>
            </a:r>
            <a:r>
              <a:rPr lang="en-US" sz="2000" b="1" dirty="0"/>
              <a:t>For, </a:t>
            </a:r>
            <a:endParaRPr lang="en-US" sz="2000" b="1" dirty="0" smtClean="0"/>
          </a:p>
          <a:p>
            <a:pPr marL="857250" lvl="2" indent="0">
              <a:buNone/>
            </a:pPr>
            <a:r>
              <a:rPr lang="en-US" sz="2000" b="1" dirty="0"/>
              <a:t>	</a:t>
            </a:r>
            <a:r>
              <a:rPr lang="en-US" sz="2000" b="1" dirty="0" smtClean="0"/>
              <a:t>	  typename </a:t>
            </a:r>
            <a:r>
              <a:rPr lang="en-US" sz="2000" b="1" dirty="0"/>
              <a:t>For2, </a:t>
            </a:r>
            <a:endParaRPr lang="en-US" sz="2000" b="1" dirty="0" smtClean="0"/>
          </a:p>
          <a:p>
            <a:pPr marL="857250" lvl="2" indent="0">
              <a:buNone/>
            </a:pPr>
            <a:r>
              <a:rPr lang="en-US" sz="2000" b="1" dirty="0"/>
              <a:t>	</a:t>
            </a:r>
            <a:r>
              <a:rPr lang="en-US" sz="2000" b="1" dirty="0" smtClean="0"/>
              <a:t>	  typename Out&gt;</a:t>
            </a:r>
          </a:p>
          <a:p>
            <a:pPr marL="857250" lvl="2" indent="0">
              <a:buNone/>
            </a:pPr>
            <a:r>
              <a:rPr lang="en-US" sz="2000" b="1" dirty="0"/>
              <a:t>	 </a:t>
            </a:r>
            <a:r>
              <a:rPr lang="en-US" sz="2000" b="1" dirty="0" smtClean="0"/>
              <a:t>  requires </a:t>
            </a:r>
            <a:r>
              <a:rPr lang="en-US" sz="2000" b="1" dirty="0" err="1" smtClean="0"/>
              <a:t>Forward_iterator</a:t>
            </a:r>
            <a:r>
              <a:rPr lang="en-US" sz="2000" b="1" dirty="0" smtClean="0"/>
              <a:t>&lt;For&gt;()</a:t>
            </a:r>
          </a:p>
          <a:p>
            <a:pPr marL="857250" lvl="2" indent="0">
              <a:buNone/>
            </a:pPr>
            <a:r>
              <a:rPr lang="en-US" sz="2000" b="1" dirty="0"/>
              <a:t>	 </a:t>
            </a:r>
            <a:r>
              <a:rPr lang="en-US" sz="2000" b="1" dirty="0" smtClean="0"/>
              <a:t>  &amp;&amp; </a:t>
            </a:r>
            <a:r>
              <a:rPr lang="en-US" sz="2000" b="1" dirty="0" err="1" smtClean="0"/>
              <a:t>Forward_iterator</a:t>
            </a:r>
            <a:r>
              <a:rPr lang="en-US" sz="2000" b="1" dirty="0" smtClean="0"/>
              <a:t>&lt;For2&gt;()</a:t>
            </a:r>
          </a:p>
          <a:p>
            <a:pPr marL="857250" lvl="2" indent="0">
              <a:buNone/>
            </a:pPr>
            <a:r>
              <a:rPr lang="en-US" sz="2000" b="1" dirty="0"/>
              <a:t>	 </a:t>
            </a:r>
            <a:r>
              <a:rPr lang="en-US" sz="2000" b="1" dirty="0" smtClean="0"/>
              <a:t>  &amp;&amp; </a:t>
            </a:r>
            <a:r>
              <a:rPr lang="en-US" sz="2000" b="1" dirty="0" err="1" smtClean="0"/>
              <a:t>Output_iterator</a:t>
            </a:r>
            <a:r>
              <a:rPr lang="en-US" sz="2000" b="1" dirty="0" smtClean="0"/>
              <a:t>&lt;Out&gt;()</a:t>
            </a:r>
            <a:endParaRPr lang="en-US" sz="2000" dirty="0"/>
          </a:p>
          <a:p>
            <a:pPr marL="857250" lvl="2" indent="0">
              <a:buNone/>
            </a:pPr>
            <a:r>
              <a:rPr lang="en-US" sz="2000" b="1" dirty="0"/>
              <a:t>	 </a:t>
            </a:r>
            <a:r>
              <a:rPr lang="en-US" sz="2000" b="1" dirty="0" smtClean="0"/>
              <a:t>  &amp;&amp; Assignable&lt;Value_type&lt;For&gt;,Value_type&lt;Out&gt;&gt;()</a:t>
            </a:r>
            <a:endParaRPr lang="en-US" sz="2000" dirty="0"/>
          </a:p>
          <a:p>
            <a:pPr marL="857250" lvl="2" indent="0">
              <a:buNone/>
            </a:pPr>
            <a:r>
              <a:rPr lang="en-US" sz="2000" b="1" dirty="0"/>
              <a:t>	</a:t>
            </a:r>
            <a:r>
              <a:rPr lang="en-US" sz="2000" b="1" dirty="0" smtClean="0"/>
              <a:t>   &amp;&amp; Assignable&lt;Value_type&lt;For2,Value_type&lt;Out&gt;&gt;()</a:t>
            </a:r>
            <a:endParaRPr lang="en-US" sz="2000" dirty="0"/>
          </a:p>
          <a:p>
            <a:pPr marL="857250" lvl="2" indent="0">
              <a:buNone/>
            </a:pPr>
            <a:r>
              <a:rPr lang="en-US" sz="2000" b="1" dirty="0"/>
              <a:t>	</a:t>
            </a:r>
            <a:r>
              <a:rPr lang="en-US" sz="2000" b="1" dirty="0" smtClean="0"/>
              <a:t>   &amp;&amp; Comparable&lt;Value_type&lt;For&gt;,Value_type&lt;For2&gt;&gt;()</a:t>
            </a:r>
            <a:endParaRPr lang="en-US" sz="2000" dirty="0"/>
          </a:p>
          <a:p>
            <a:pPr marL="857250" lvl="2" indent="0">
              <a:buNone/>
            </a:pPr>
            <a:r>
              <a:rPr lang="en-US" sz="2000" b="1" dirty="0"/>
              <a:t>void merge(For p, For  q, For2 p2, For2 q2, Out p</a:t>
            </a:r>
            <a:r>
              <a:rPr lang="en-US" sz="2000" b="1" dirty="0" smtClean="0"/>
              <a:t>);</a:t>
            </a:r>
            <a:endParaRPr lang="en-US" sz="2800" dirty="0" smtClean="0"/>
          </a:p>
          <a:p>
            <a:r>
              <a:rPr lang="en-US" sz="2400" dirty="0" smtClean="0"/>
              <a:t>Headache inducing, and </a:t>
            </a:r>
            <a:r>
              <a:rPr lang="en-US" sz="2000" b="1" dirty="0" smtClean="0"/>
              <a:t>accumulate()</a:t>
            </a:r>
            <a:r>
              <a:rPr lang="en-US" sz="2400" dirty="0" smtClean="0"/>
              <a:t> is worse</a:t>
            </a:r>
            <a:endParaRPr lang="en-US" sz="24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36004737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Documents and Settings\bs\My Documents\My Pictures\Computers\softwarede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589" y="3886539"/>
            <a:ext cx="2476480" cy="297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a:t>
            </a:r>
            <a:r>
              <a:rPr lang="en-US" dirty="0" smtClean="0"/>
              <a:t>++14 Concepts: “</a:t>
            </a:r>
            <a:r>
              <a:rPr lang="en-US" dirty="0"/>
              <a:t>Terse </a:t>
            </a:r>
            <a:r>
              <a:rPr lang="en-US" dirty="0" smtClean="0"/>
              <a:t>Notation”</a:t>
            </a:r>
            <a:endParaRPr lang="en-US" dirty="0"/>
          </a:p>
        </p:txBody>
      </p:sp>
      <p:sp>
        <p:nvSpPr>
          <p:cNvPr id="3" name="Content Placeholder 2"/>
          <p:cNvSpPr>
            <a:spLocks noGrp="1"/>
          </p:cNvSpPr>
          <p:nvPr>
            <p:ph idx="1"/>
          </p:nvPr>
        </p:nvSpPr>
        <p:spPr/>
        <p:txBody>
          <a:bodyPr>
            <a:normAutofit/>
          </a:bodyPr>
          <a:lstStyle/>
          <a:p>
            <a:r>
              <a:rPr lang="en-US" sz="2400" dirty="0" smtClean="0"/>
              <a:t>Better, use the shorthand notation</a:t>
            </a:r>
          </a:p>
          <a:p>
            <a:pPr marL="857250" lvl="2" indent="0">
              <a:buNone/>
            </a:pPr>
            <a:r>
              <a:rPr lang="en-US" sz="2000" b="1" dirty="0"/>
              <a:t>template&lt;</a:t>
            </a:r>
            <a:r>
              <a:rPr lang="en-US" sz="2000" b="1" dirty="0" err="1"/>
              <a:t>Forward_iterator</a:t>
            </a:r>
            <a:r>
              <a:rPr lang="en-US" sz="2000" b="1" dirty="0"/>
              <a:t> For, </a:t>
            </a:r>
            <a:endParaRPr lang="en-US" sz="2000" b="1" dirty="0" smtClean="0"/>
          </a:p>
          <a:p>
            <a:pPr marL="857250" lvl="2" indent="0">
              <a:buNone/>
            </a:pPr>
            <a:r>
              <a:rPr lang="en-US" sz="2000" b="1" dirty="0"/>
              <a:t>	</a:t>
            </a:r>
            <a:r>
              <a:rPr lang="en-US" sz="2000" b="1" dirty="0" smtClean="0"/>
              <a:t>	  </a:t>
            </a:r>
            <a:r>
              <a:rPr lang="en-US" sz="2000" b="1" dirty="0" err="1" smtClean="0"/>
              <a:t>Forward_iterator</a:t>
            </a:r>
            <a:r>
              <a:rPr lang="en-US" sz="2000" b="1" dirty="0" smtClean="0"/>
              <a:t> </a:t>
            </a:r>
            <a:r>
              <a:rPr lang="en-US" sz="2000" b="1" dirty="0"/>
              <a:t>For2, </a:t>
            </a:r>
            <a:endParaRPr lang="en-US" sz="2000" b="1" dirty="0" smtClean="0"/>
          </a:p>
          <a:p>
            <a:pPr marL="857250" lvl="2" indent="0">
              <a:buNone/>
            </a:pPr>
            <a:r>
              <a:rPr lang="en-US" sz="2000" b="1" dirty="0"/>
              <a:t>	</a:t>
            </a:r>
            <a:r>
              <a:rPr lang="en-US" sz="2000" b="1" dirty="0" smtClean="0"/>
              <a:t>	  </a:t>
            </a:r>
            <a:r>
              <a:rPr lang="en-US" sz="2000" b="1" dirty="0" err="1" smtClean="0"/>
              <a:t>Output_iterator</a:t>
            </a:r>
            <a:r>
              <a:rPr lang="en-US" sz="2000" b="1" dirty="0" smtClean="0"/>
              <a:t> </a:t>
            </a:r>
            <a:r>
              <a:rPr lang="en-US" sz="2000" b="1" dirty="0"/>
              <a:t>Out&gt;</a:t>
            </a:r>
            <a:endParaRPr lang="en-US" sz="2000" dirty="0"/>
          </a:p>
          <a:p>
            <a:pPr marL="857250" lvl="2" indent="0">
              <a:buNone/>
            </a:pPr>
            <a:r>
              <a:rPr lang="en-US" sz="2000" b="1" dirty="0"/>
              <a:t>	</a:t>
            </a:r>
            <a:r>
              <a:rPr lang="en-US" sz="2000" b="1" dirty="0" smtClean="0"/>
              <a:t>		requires </a:t>
            </a:r>
            <a:r>
              <a:rPr lang="en-US" sz="2000" b="1" dirty="0" err="1"/>
              <a:t>Mergeable</a:t>
            </a:r>
            <a:r>
              <a:rPr lang="en-US" sz="2000" b="1" dirty="0"/>
              <a:t>&lt;For,For2,Out</a:t>
            </a:r>
            <a:r>
              <a:rPr lang="en-US" sz="2000" b="1" dirty="0" smtClean="0"/>
              <a:t>&gt;()</a:t>
            </a:r>
            <a:endParaRPr lang="en-US" sz="2000" dirty="0"/>
          </a:p>
          <a:p>
            <a:pPr marL="857250" lvl="2" indent="0">
              <a:buNone/>
            </a:pPr>
            <a:r>
              <a:rPr lang="en-US" sz="2000" b="1" dirty="0"/>
              <a:t>void merge(For p, For  q, For2 p2, For2 q2, Out p</a:t>
            </a:r>
            <a:r>
              <a:rPr lang="en-US" sz="2000" b="1" dirty="0" smtClean="0"/>
              <a:t>);</a:t>
            </a:r>
            <a:endParaRPr lang="en-US" sz="2800" dirty="0" smtClean="0"/>
          </a:p>
          <a:p>
            <a:r>
              <a:rPr lang="en-US" sz="2400" dirty="0" smtClean="0"/>
              <a:t>Quite readable</a:t>
            </a:r>
            <a:endParaRPr lang="en-US" sz="2400"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8492248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++14 </a:t>
            </a:r>
            <a:r>
              <a:rPr lang="en-US" dirty="0"/>
              <a:t>Concepts</a:t>
            </a:r>
            <a:r>
              <a:rPr lang="en-US" dirty="0" smtClean="0"/>
              <a:t>: “</a:t>
            </a:r>
            <a:r>
              <a:rPr lang="en-US" dirty="0"/>
              <a:t>Terse </a:t>
            </a:r>
            <a:r>
              <a:rPr lang="en-US" dirty="0" smtClean="0"/>
              <a:t>Notation”</a:t>
            </a:r>
            <a:endParaRPr lang="en-US" dirty="0"/>
          </a:p>
        </p:txBody>
      </p:sp>
      <p:sp>
        <p:nvSpPr>
          <p:cNvPr id="3" name="Content Placeholder 2"/>
          <p:cNvSpPr>
            <a:spLocks noGrp="1"/>
          </p:cNvSpPr>
          <p:nvPr>
            <p:ph idx="1"/>
          </p:nvPr>
        </p:nvSpPr>
        <p:spPr>
          <a:xfrm>
            <a:off x="304800" y="1600200"/>
            <a:ext cx="8991600" cy="4525963"/>
          </a:xfrm>
        </p:spPr>
        <p:txBody>
          <a:bodyPr>
            <a:normAutofit/>
          </a:bodyPr>
          <a:lstStyle/>
          <a:p>
            <a:r>
              <a:rPr lang="en-US" sz="2400" dirty="0" smtClean="0"/>
              <a:t>Better still, use the “terse notation”:</a:t>
            </a:r>
          </a:p>
          <a:p>
            <a:endParaRPr lang="en-US" sz="2400" b="1" dirty="0" smtClean="0"/>
          </a:p>
          <a:p>
            <a:pPr marL="857250" lvl="2" indent="0">
              <a:buNone/>
            </a:pPr>
            <a:r>
              <a:rPr lang="en-US" sz="2000" b="1" dirty="0" err="1" smtClean="0"/>
              <a:t>Mergeable</a:t>
            </a:r>
            <a:r>
              <a:rPr lang="en-US" sz="2000" b="1" dirty="0"/>
              <a:t>{For,For2,Out} </a:t>
            </a:r>
            <a:r>
              <a:rPr lang="en-US" sz="2000" b="1" dirty="0" smtClean="0"/>
              <a:t>	</a:t>
            </a:r>
            <a:r>
              <a:rPr lang="en-US" sz="2000" b="1" dirty="0"/>
              <a:t> // </a:t>
            </a:r>
            <a:r>
              <a:rPr lang="en-US" sz="2000" i="1" dirty="0" err="1"/>
              <a:t>Mergeable</a:t>
            </a:r>
            <a:r>
              <a:rPr lang="en-US" sz="2000" i="1" dirty="0"/>
              <a:t> is a concept requiring three types</a:t>
            </a:r>
            <a:endParaRPr lang="en-US" sz="2000" b="1" dirty="0" smtClean="0"/>
          </a:p>
          <a:p>
            <a:pPr marL="857250" lvl="2" indent="0">
              <a:buNone/>
            </a:pPr>
            <a:r>
              <a:rPr lang="en-US" sz="2000" b="1" dirty="0" smtClean="0"/>
              <a:t>void </a:t>
            </a:r>
            <a:r>
              <a:rPr lang="en-US" sz="2000" b="1" dirty="0"/>
              <a:t>merge(For p, For  q, For2 p2, For2 q2, Out p</a:t>
            </a:r>
            <a:r>
              <a:rPr lang="en-US" sz="2000" b="1" dirty="0" smtClean="0"/>
              <a:t>);</a:t>
            </a:r>
          </a:p>
          <a:p>
            <a:pPr marL="857250" lvl="2" indent="0">
              <a:buNone/>
            </a:pPr>
            <a:endParaRPr lang="en-US" sz="2000" b="1" dirty="0"/>
          </a:p>
          <a:p>
            <a:pPr marL="400050"/>
            <a:r>
              <a:rPr lang="en-US" sz="2400" dirty="0" smtClean="0"/>
              <a:t>The</a:t>
            </a:r>
          </a:p>
          <a:p>
            <a:pPr marL="914400" lvl="2" indent="0">
              <a:buNone/>
            </a:pPr>
            <a:r>
              <a:rPr lang="en-US" sz="2000" i="1" dirty="0" smtClean="0"/>
              <a:t>concept-name { identifier-list }</a:t>
            </a:r>
          </a:p>
          <a:p>
            <a:pPr marL="514350" lvl="1" indent="0">
              <a:buNone/>
            </a:pPr>
            <a:r>
              <a:rPr lang="en-US" sz="2400" dirty="0" smtClean="0"/>
              <a:t>notation introduces constrained names</a:t>
            </a:r>
          </a:p>
          <a:p>
            <a:pPr marL="514350" lvl="1" indent="0">
              <a:buNone/>
            </a:pPr>
            <a:endParaRPr lang="en-US" sz="2400" dirty="0" smtClean="0"/>
          </a:p>
          <a:p>
            <a:pPr marL="457200"/>
            <a:r>
              <a:rPr lang="en-US" dirty="0" smtClean="0"/>
              <a:t>Make simple things simple!</a:t>
            </a:r>
          </a:p>
          <a:p>
            <a:pPr marL="800100" lvl="2" indent="0">
              <a:buNone/>
            </a:pPr>
            <a:endParaRPr lang="en-US" sz="1800" dirty="0"/>
          </a:p>
          <a:p>
            <a:pPr marL="800100" lvl="2" indent="0">
              <a:buNone/>
            </a:pPr>
            <a:endParaRPr lang="en-US" sz="1800" b="1"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4686556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What is C++?</a:t>
            </a:r>
          </a:p>
        </p:txBody>
      </p:sp>
      <p:sp>
        <p:nvSpPr>
          <p:cNvPr id="18436" name="TextBox 5"/>
          <p:cNvSpPr txBox="1">
            <a:spLocks noChangeArrowheads="1"/>
          </p:cNvSpPr>
          <p:nvPr/>
        </p:nvSpPr>
        <p:spPr bwMode="auto">
          <a:xfrm>
            <a:off x="5867400" y="1828799"/>
            <a:ext cx="3352800" cy="8302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A multi-paradigm programming language</a:t>
            </a:r>
          </a:p>
        </p:txBody>
      </p:sp>
      <p:sp>
        <p:nvSpPr>
          <p:cNvPr id="18437" name="TextBox 6"/>
          <p:cNvSpPr txBox="1">
            <a:spLocks noChangeArrowheads="1"/>
          </p:cNvSpPr>
          <p:nvPr/>
        </p:nvSpPr>
        <p:spPr bwMode="auto">
          <a:xfrm>
            <a:off x="6781800" y="3048000"/>
            <a:ext cx="12192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It’s C!</a:t>
            </a:r>
          </a:p>
        </p:txBody>
      </p:sp>
      <p:sp>
        <p:nvSpPr>
          <p:cNvPr id="18438" name="TextBox 7"/>
          <p:cNvSpPr txBox="1">
            <a:spLocks noChangeArrowheads="1"/>
          </p:cNvSpPr>
          <p:nvPr/>
        </p:nvSpPr>
        <p:spPr bwMode="auto">
          <a:xfrm>
            <a:off x="3124200" y="1524000"/>
            <a:ext cx="25908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A hybrid language</a:t>
            </a:r>
          </a:p>
        </p:txBody>
      </p:sp>
      <p:sp>
        <p:nvSpPr>
          <p:cNvPr id="18439" name="TextBox 8"/>
          <p:cNvSpPr txBox="1">
            <a:spLocks noChangeArrowheads="1"/>
          </p:cNvSpPr>
          <p:nvPr/>
        </p:nvSpPr>
        <p:spPr bwMode="auto">
          <a:xfrm>
            <a:off x="114300" y="5450229"/>
            <a:ext cx="3276600" cy="8302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An object-oriented programming language</a:t>
            </a:r>
          </a:p>
        </p:txBody>
      </p:sp>
      <p:sp>
        <p:nvSpPr>
          <p:cNvPr id="18440" name="TextBox 9"/>
          <p:cNvSpPr txBox="1">
            <a:spLocks noChangeArrowheads="1"/>
          </p:cNvSpPr>
          <p:nvPr/>
        </p:nvSpPr>
        <p:spPr bwMode="auto">
          <a:xfrm>
            <a:off x="304800" y="838200"/>
            <a:ext cx="2895600" cy="8302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Template</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meta-programming!</a:t>
            </a:r>
          </a:p>
        </p:txBody>
      </p:sp>
      <p:sp>
        <p:nvSpPr>
          <p:cNvPr id="18441" name="TextBox 10"/>
          <p:cNvSpPr txBox="1">
            <a:spLocks noChangeArrowheads="1"/>
          </p:cNvSpPr>
          <p:nvPr/>
        </p:nvSpPr>
        <p:spPr bwMode="auto">
          <a:xfrm>
            <a:off x="5867400" y="5791200"/>
            <a:ext cx="2819400" cy="8302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A random collection of features</a:t>
            </a:r>
          </a:p>
        </p:txBody>
      </p:sp>
      <p:sp>
        <p:nvSpPr>
          <p:cNvPr id="18442" name="TextBox 11"/>
          <p:cNvSpPr txBox="1">
            <a:spLocks noChangeArrowheads="1"/>
          </p:cNvSpPr>
          <p:nvPr/>
        </p:nvSpPr>
        <p:spPr bwMode="auto">
          <a:xfrm>
            <a:off x="5867400" y="3809999"/>
            <a:ext cx="3276600" cy="8302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Embedded systems programming language</a:t>
            </a:r>
          </a:p>
        </p:txBody>
      </p:sp>
      <p:sp>
        <p:nvSpPr>
          <p:cNvPr id="18443" name="TextBox 12"/>
          <p:cNvSpPr txBox="1">
            <a:spLocks noChangeArrowheads="1"/>
          </p:cNvSpPr>
          <p:nvPr/>
        </p:nvSpPr>
        <p:spPr bwMode="auto">
          <a:xfrm>
            <a:off x="6438900" y="4988266"/>
            <a:ext cx="2057400" cy="4619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Low level!</a:t>
            </a:r>
          </a:p>
        </p:txBody>
      </p:sp>
      <p:sp>
        <p:nvSpPr>
          <p:cNvPr id="18444" name="TextBox 13"/>
          <p:cNvSpPr txBox="1">
            <a:spLocks noChangeArrowheads="1"/>
          </p:cNvSpPr>
          <p:nvPr/>
        </p:nvSpPr>
        <p:spPr bwMode="auto">
          <a:xfrm>
            <a:off x="0" y="2005013"/>
            <a:ext cx="1447800" cy="830263"/>
          </a:xfrm>
          <a:prstGeom prst="rect">
            <a:avLst/>
          </a:prstGeom>
          <a:noFill/>
          <a:ln w="9525">
            <a:noFill/>
            <a:miter lim="800000"/>
            <a:headEnd/>
            <a:tailEnd/>
          </a:ln>
        </p:spPr>
        <p:txBody>
          <a:bodyPr wrap="square">
            <a:spAutoFit/>
          </a:bodyPr>
          <a:lstStyle/>
          <a:p>
            <a:r>
              <a:rPr lang="en-US" sz="2400" dirty="0">
                <a:latin typeface="Times New Roman" pitchFamily="18" charset="0"/>
                <a:cs typeface="Times New Roman" pitchFamily="18" charset="0"/>
              </a:rPr>
              <a:t>Buffer overflows</a:t>
            </a:r>
          </a:p>
        </p:txBody>
      </p:sp>
      <p:sp>
        <p:nvSpPr>
          <p:cNvPr id="18445" name="TextBox 14"/>
          <p:cNvSpPr txBox="1">
            <a:spLocks noChangeArrowheads="1"/>
          </p:cNvSpPr>
          <p:nvPr/>
        </p:nvSpPr>
        <p:spPr bwMode="auto">
          <a:xfrm>
            <a:off x="152400" y="4267200"/>
            <a:ext cx="1295400" cy="461963"/>
          </a:xfrm>
          <a:prstGeom prst="rect">
            <a:avLst/>
          </a:prstGeom>
          <a:noFill/>
          <a:ln w="9525">
            <a:noFill/>
            <a:miter lim="800000"/>
            <a:headEnd/>
            <a:tailEnd/>
          </a:ln>
        </p:spPr>
        <p:txBody>
          <a:bodyPr>
            <a:spAutoFit/>
          </a:bodyPr>
          <a:lstStyle/>
          <a:p>
            <a:r>
              <a:rPr lang="en-US" sz="2400" dirty="0">
                <a:latin typeface="Times New Roman" pitchFamily="18" charset="0"/>
                <a:cs typeface="Times New Roman" pitchFamily="18" charset="0"/>
              </a:rPr>
              <a:t>Too big!</a:t>
            </a:r>
          </a:p>
        </p:txBody>
      </p:sp>
      <p:sp>
        <p:nvSpPr>
          <p:cNvPr id="18446" name="TextBox 15"/>
          <p:cNvSpPr txBox="1">
            <a:spLocks noChangeArrowheads="1"/>
          </p:cNvSpPr>
          <p:nvPr/>
        </p:nvSpPr>
        <p:spPr bwMode="auto">
          <a:xfrm>
            <a:off x="3094892" y="5219248"/>
            <a:ext cx="3124200" cy="461665"/>
          </a:xfrm>
          <a:prstGeom prst="rect">
            <a:avLst/>
          </a:prstGeom>
          <a:noFill/>
          <a:ln w="9525">
            <a:noFill/>
            <a:miter lim="800000"/>
            <a:headEnd/>
            <a:tailEnd/>
          </a:ln>
        </p:spPr>
        <p:txBody>
          <a:bodyPr>
            <a:spAutoFit/>
          </a:bodyPr>
          <a:lstStyle/>
          <a:p>
            <a:r>
              <a:rPr lang="en-US" sz="2400" dirty="0" smtClean="0">
                <a:latin typeface="Times New Roman" pitchFamily="18" charset="0"/>
                <a:cs typeface="Times New Roman" pitchFamily="18" charset="0"/>
              </a:rPr>
              <a:t>Generic </a:t>
            </a:r>
            <a:r>
              <a:rPr lang="en-US" sz="2400" dirty="0">
                <a:latin typeface="Times New Roman" pitchFamily="18" charset="0"/>
                <a:cs typeface="Times New Roman" pitchFamily="18" charset="0"/>
              </a:rPr>
              <a:t>programming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8515" y="2202937"/>
            <a:ext cx="4272685" cy="2844006"/>
          </a:xfrm>
        </p:spPr>
      </p:pic>
      <p:sp>
        <p:nvSpPr>
          <p:cNvPr id="17" name="TextBox 5"/>
          <p:cNvSpPr txBox="1">
            <a:spLocks noChangeArrowheads="1"/>
          </p:cNvSpPr>
          <p:nvPr/>
        </p:nvSpPr>
        <p:spPr bwMode="auto">
          <a:xfrm>
            <a:off x="6438900" y="987423"/>
            <a:ext cx="2476500" cy="461665"/>
          </a:xfrm>
          <a:prstGeom prst="rect">
            <a:avLst/>
          </a:prstGeom>
          <a:noFill/>
          <a:ln w="9525">
            <a:noFill/>
            <a:miter lim="800000"/>
            <a:headEnd/>
            <a:tailEnd/>
          </a:ln>
        </p:spPr>
        <p:txBody>
          <a:bodyPr wrap="square">
            <a:spAutoFit/>
          </a:bodyPr>
          <a:lstStyle/>
          <a:p>
            <a:r>
              <a:rPr lang="en-US" sz="2400" dirty="0" smtClean="0">
                <a:latin typeface="Times New Roman" pitchFamily="18" charset="0"/>
                <a:cs typeface="Times New Roman" pitchFamily="18" charset="0"/>
              </a:rPr>
              <a:t>Class hierarchies</a:t>
            </a:r>
            <a:endParaRPr lang="en-US" sz="2400" dirty="0">
              <a:latin typeface="Times New Roman" pitchFamily="18" charset="0"/>
              <a:cs typeface="Times New Roman" pitchFamily="18" charset="0"/>
            </a:endParaRPr>
          </a:p>
        </p:txBody>
      </p:sp>
      <p:sp>
        <p:nvSpPr>
          <p:cNvPr id="18" name="TextBox 5"/>
          <p:cNvSpPr txBox="1">
            <a:spLocks noChangeArrowheads="1"/>
          </p:cNvSpPr>
          <p:nvPr/>
        </p:nvSpPr>
        <p:spPr bwMode="auto">
          <a:xfrm>
            <a:off x="314325" y="3354682"/>
            <a:ext cx="1133475" cy="461665"/>
          </a:xfrm>
          <a:prstGeom prst="rect">
            <a:avLst/>
          </a:prstGeom>
          <a:noFill/>
          <a:ln w="9525">
            <a:noFill/>
            <a:miter lim="800000"/>
            <a:headEnd/>
            <a:tailEnd/>
          </a:ln>
        </p:spPr>
        <p:txBody>
          <a:bodyPr wrap="square">
            <a:spAutoFit/>
          </a:bodyPr>
          <a:lstStyle/>
          <a:p>
            <a:r>
              <a:rPr lang="en-US" sz="2400" dirty="0" smtClean="0">
                <a:latin typeface="Times New Roman" pitchFamily="18" charset="0"/>
                <a:cs typeface="Times New Roman" pitchFamily="18" charset="0"/>
              </a:rPr>
              <a:t>Classes</a:t>
            </a:r>
            <a:endParaRPr lang="en-US" sz="2400" dirty="0">
              <a:latin typeface="Times New Roman" pitchFamily="18" charset="0"/>
              <a:cs typeface="Times New Roman" pitchFamily="18" charset="0"/>
            </a:endParaRPr>
          </a:p>
        </p:txBody>
      </p:sp>
      <p:sp>
        <p:nvSpPr>
          <p:cNvPr id="2" name="Footer Placeholder 1"/>
          <p:cNvSpPr>
            <a:spLocks noGrp="1"/>
          </p:cNvSpPr>
          <p:nvPr>
            <p:ph type="ftr" sz="quarter" idx="11"/>
          </p:nvPr>
        </p:nvSpPr>
        <p:spPr/>
        <p:txBody>
          <a:bodyPr/>
          <a:lstStyle/>
          <a:p>
            <a:r>
              <a:rPr lang="en-US" smtClean="0"/>
              <a:t>Stroustrup - Essence - Going Native'13</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40950583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++14 </a:t>
            </a:r>
            <a:r>
              <a:rPr lang="en-US" dirty="0"/>
              <a:t>Concepts</a:t>
            </a:r>
            <a:r>
              <a:rPr lang="en-US" dirty="0" smtClean="0"/>
              <a:t>: “</a:t>
            </a:r>
            <a:r>
              <a:rPr lang="en-US" dirty="0"/>
              <a:t>Terse </a:t>
            </a:r>
            <a:r>
              <a:rPr lang="en-US" dirty="0" smtClean="0"/>
              <a:t>Notation”</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Now we just need to define </a:t>
            </a:r>
            <a:r>
              <a:rPr lang="en-US" sz="2000" b="1" dirty="0" err="1" smtClean="0"/>
              <a:t>Mergeable</a:t>
            </a:r>
            <a:r>
              <a:rPr lang="en-US" sz="2000" dirty="0" smtClean="0"/>
              <a:t>:</a:t>
            </a:r>
            <a:endParaRPr lang="en-US" sz="2000" b="1" dirty="0" smtClean="0"/>
          </a:p>
          <a:p>
            <a:pPr marL="800100" lvl="2" indent="0">
              <a:buNone/>
            </a:pPr>
            <a:r>
              <a:rPr lang="en-US" sz="2000" b="1" dirty="0" smtClean="0"/>
              <a:t>template&lt;typename For, typename For2, typename Out&gt;</a:t>
            </a:r>
            <a:endParaRPr lang="en-US" sz="2000" b="1" dirty="0"/>
          </a:p>
          <a:p>
            <a:pPr marL="800100" lvl="2" indent="0">
              <a:buNone/>
            </a:pPr>
            <a:r>
              <a:rPr lang="en-US" sz="2000" b="1" dirty="0"/>
              <a:t>concept </a:t>
            </a:r>
            <a:r>
              <a:rPr lang="en-US" sz="2000" b="1" dirty="0" err="1"/>
              <a:t>bool</a:t>
            </a:r>
            <a:r>
              <a:rPr lang="en-US" sz="2000" b="1" dirty="0"/>
              <a:t> </a:t>
            </a:r>
            <a:r>
              <a:rPr lang="en-US" sz="2000" b="1" dirty="0" err="1"/>
              <a:t>Mergeable</a:t>
            </a:r>
            <a:r>
              <a:rPr lang="en-US" sz="2000" b="1" dirty="0"/>
              <a:t>()</a:t>
            </a:r>
          </a:p>
          <a:p>
            <a:pPr marL="800100" lvl="2" indent="0">
              <a:buNone/>
            </a:pPr>
            <a:r>
              <a:rPr lang="en-US" sz="2000" b="1" dirty="0"/>
              <a:t>{</a:t>
            </a:r>
          </a:p>
          <a:p>
            <a:pPr marL="857250" lvl="2" indent="0">
              <a:buNone/>
            </a:pPr>
            <a:r>
              <a:rPr lang="en-US" sz="2000" b="1" dirty="0"/>
              <a:t>		return </a:t>
            </a:r>
            <a:r>
              <a:rPr lang="en-US" sz="1800" b="1" dirty="0" err="1"/>
              <a:t>Forward_iterator</a:t>
            </a:r>
            <a:r>
              <a:rPr lang="en-US" sz="1800" b="1" dirty="0"/>
              <a:t>&lt;For&gt;()</a:t>
            </a:r>
          </a:p>
          <a:p>
            <a:pPr marL="857250" lvl="2" indent="0">
              <a:buNone/>
            </a:pPr>
            <a:r>
              <a:rPr lang="en-US" sz="1800" b="1" dirty="0"/>
              <a:t>	   </a:t>
            </a:r>
            <a:r>
              <a:rPr lang="en-US" sz="1800" b="1" dirty="0" smtClean="0"/>
              <a:t>	   &amp;&amp; </a:t>
            </a:r>
            <a:r>
              <a:rPr lang="en-US" sz="1800" b="1" dirty="0" err="1"/>
              <a:t>Forward_iterator</a:t>
            </a:r>
            <a:r>
              <a:rPr lang="en-US" sz="1800" b="1" dirty="0"/>
              <a:t>&lt;For2&gt;()</a:t>
            </a:r>
          </a:p>
          <a:p>
            <a:pPr marL="857250" lvl="2" indent="0">
              <a:buNone/>
            </a:pPr>
            <a:r>
              <a:rPr lang="en-US" sz="1800" b="1" dirty="0"/>
              <a:t>	  </a:t>
            </a:r>
            <a:r>
              <a:rPr lang="en-US" sz="1800" b="1" dirty="0" smtClean="0"/>
              <a:t>	   &amp;&amp; </a:t>
            </a:r>
            <a:r>
              <a:rPr lang="en-US" sz="1800" b="1" dirty="0" err="1"/>
              <a:t>Output_iterator</a:t>
            </a:r>
            <a:r>
              <a:rPr lang="en-US" sz="1800" b="1" dirty="0"/>
              <a:t>&lt;Out&gt;()</a:t>
            </a:r>
            <a:endParaRPr lang="en-US" sz="1800" dirty="0"/>
          </a:p>
          <a:p>
            <a:pPr marL="857250" lvl="2" indent="0">
              <a:buNone/>
            </a:pPr>
            <a:r>
              <a:rPr lang="en-US" sz="1800" b="1" dirty="0"/>
              <a:t>	   </a:t>
            </a:r>
            <a:r>
              <a:rPr lang="en-US" sz="1800" b="1" dirty="0" smtClean="0"/>
              <a:t>	   &amp;&amp; </a:t>
            </a:r>
            <a:r>
              <a:rPr lang="en-US" sz="1800" b="1" dirty="0"/>
              <a:t>Assignable&lt;Value_type&lt;For&gt;,Value_type&lt;Out&gt;&gt;()</a:t>
            </a:r>
            <a:endParaRPr lang="en-US" sz="1800" dirty="0"/>
          </a:p>
          <a:p>
            <a:pPr marL="857250" lvl="2" indent="0">
              <a:buNone/>
            </a:pPr>
            <a:r>
              <a:rPr lang="en-US" sz="1800" b="1" dirty="0"/>
              <a:t>	   </a:t>
            </a:r>
            <a:r>
              <a:rPr lang="en-US" sz="1800" b="1" dirty="0" smtClean="0"/>
              <a:t>	   &amp;&amp; </a:t>
            </a:r>
            <a:r>
              <a:rPr lang="en-US" sz="1800" b="1" dirty="0"/>
              <a:t>Assignable&lt;Value_type&lt;For2,Value_type&lt;Out&gt;&gt;()</a:t>
            </a:r>
            <a:endParaRPr lang="en-US" sz="1800" dirty="0"/>
          </a:p>
          <a:p>
            <a:pPr marL="857250" lvl="2" indent="0">
              <a:buNone/>
            </a:pPr>
            <a:r>
              <a:rPr lang="en-US" sz="1800" b="1" dirty="0"/>
              <a:t>	   </a:t>
            </a:r>
            <a:r>
              <a:rPr lang="en-US" sz="1800" b="1" dirty="0" smtClean="0"/>
              <a:t>	   &amp;&amp; </a:t>
            </a:r>
            <a:r>
              <a:rPr lang="en-US" sz="1800" b="1" dirty="0"/>
              <a:t>Comparable&lt;Value_type&lt;For&gt;,Value_type&lt;For2</a:t>
            </a:r>
            <a:r>
              <a:rPr lang="en-US" sz="1800" b="1" dirty="0" smtClean="0"/>
              <a:t>&gt;&gt;();</a:t>
            </a:r>
          </a:p>
          <a:p>
            <a:pPr marL="857250" lvl="2" indent="0">
              <a:buNone/>
            </a:pPr>
            <a:r>
              <a:rPr lang="en-US" sz="1800" b="1" dirty="0"/>
              <a:t>}</a:t>
            </a:r>
            <a:endParaRPr lang="en-US" sz="1800" dirty="0"/>
          </a:p>
          <a:p>
            <a:pPr marL="857250" lvl="2" indent="0">
              <a:buNone/>
            </a:pPr>
            <a:endParaRPr lang="en-US" sz="2000" dirty="0"/>
          </a:p>
          <a:p>
            <a:r>
              <a:rPr lang="en-US" sz="2000" dirty="0" smtClean="0"/>
              <a:t>It’s just a predicate</a:t>
            </a:r>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8554566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pic>
        <p:nvPicPr>
          <p:cNvPr id="1026" name="Picture 2" descr="E:\My Pictures\Lernaean_Hydra_Getty_Villa_83.AE.3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9459" y="1600200"/>
            <a:ext cx="61468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1677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Challenges</a:t>
            </a:r>
            <a:endParaRPr lang="en-US" dirty="0"/>
          </a:p>
        </p:txBody>
      </p:sp>
      <p:sp>
        <p:nvSpPr>
          <p:cNvPr id="3" name="Content Placeholder 2"/>
          <p:cNvSpPr>
            <a:spLocks noGrp="1"/>
          </p:cNvSpPr>
          <p:nvPr>
            <p:ph idx="1"/>
          </p:nvPr>
        </p:nvSpPr>
        <p:spPr>
          <a:xfrm>
            <a:off x="457200" y="1600200"/>
            <a:ext cx="8610600" cy="4953000"/>
          </a:xfrm>
        </p:spPr>
        <p:txBody>
          <a:bodyPr>
            <a:normAutofit fontScale="85000" lnSpcReduction="10000"/>
          </a:bodyPr>
          <a:lstStyle/>
          <a:p>
            <a:r>
              <a:rPr lang="en-US" sz="2800" dirty="0"/>
              <a:t>Obviously, C++ is not </a:t>
            </a:r>
            <a:r>
              <a:rPr lang="en-US" sz="2800" dirty="0" smtClean="0"/>
              <a:t>perfect</a:t>
            </a:r>
            <a:endParaRPr lang="en-US" sz="2800" dirty="0"/>
          </a:p>
          <a:p>
            <a:pPr lvl="1"/>
            <a:r>
              <a:rPr lang="en-US" sz="2400" dirty="0"/>
              <a:t>How </a:t>
            </a:r>
            <a:r>
              <a:rPr lang="en-US" sz="2400" dirty="0" smtClean="0"/>
              <a:t>can we </a:t>
            </a:r>
            <a:r>
              <a:rPr lang="en-US" sz="2400" dirty="0"/>
              <a:t>make programmers prefer modern </a:t>
            </a:r>
            <a:r>
              <a:rPr lang="en-US" sz="2400" dirty="0" smtClean="0"/>
              <a:t>styles </a:t>
            </a:r>
            <a:r>
              <a:rPr lang="en-US" sz="2400" dirty="0"/>
              <a:t>over </a:t>
            </a:r>
            <a:r>
              <a:rPr lang="en-US" sz="2400" dirty="0" smtClean="0"/>
              <a:t>low-level code</a:t>
            </a:r>
          </a:p>
          <a:p>
            <a:pPr lvl="2"/>
            <a:r>
              <a:rPr lang="en-US" sz="2100" dirty="0" smtClean="0"/>
              <a:t>which </a:t>
            </a:r>
            <a:r>
              <a:rPr lang="en-US" sz="2100" dirty="0"/>
              <a:t>is far more error-prone and harder to maintain, yet no more </a:t>
            </a:r>
            <a:r>
              <a:rPr lang="en-US" sz="2100" dirty="0" smtClean="0"/>
              <a:t>efficient?</a:t>
            </a:r>
            <a:endParaRPr lang="en-US" sz="2100" dirty="0"/>
          </a:p>
          <a:p>
            <a:pPr lvl="1"/>
            <a:r>
              <a:rPr lang="en-US" sz="2400" dirty="0"/>
              <a:t>How </a:t>
            </a:r>
            <a:r>
              <a:rPr lang="en-US" sz="2400" dirty="0" smtClean="0"/>
              <a:t>can we </a:t>
            </a:r>
            <a:r>
              <a:rPr lang="en-US" sz="2400" dirty="0"/>
              <a:t>make C++ a better language given the Draconian constraints of C and C++ </a:t>
            </a:r>
            <a:r>
              <a:rPr lang="en-US" sz="2400" dirty="0" smtClean="0"/>
              <a:t>compatibility?</a:t>
            </a:r>
            <a:endParaRPr lang="en-US" sz="2400" dirty="0"/>
          </a:p>
          <a:p>
            <a:pPr lvl="1"/>
            <a:r>
              <a:rPr lang="en-US" sz="2400" dirty="0"/>
              <a:t>How </a:t>
            </a:r>
            <a:r>
              <a:rPr lang="en-US" sz="2400" dirty="0" smtClean="0"/>
              <a:t>can we </a:t>
            </a:r>
            <a:r>
              <a:rPr lang="en-US" sz="2400" dirty="0"/>
              <a:t>improve and complete the techniques and models (incompletely and imperfectly) embodied in C</a:t>
            </a:r>
            <a:r>
              <a:rPr lang="en-US" sz="2400" dirty="0" smtClean="0"/>
              <a:t>++?</a:t>
            </a:r>
          </a:p>
          <a:p>
            <a:r>
              <a:rPr lang="en-US" sz="2800" dirty="0"/>
              <a:t>S</a:t>
            </a:r>
            <a:r>
              <a:rPr lang="en-US" sz="2800" dirty="0" smtClean="0"/>
              <a:t>olutions that eliminate major C++ strengths are not acceptable</a:t>
            </a:r>
          </a:p>
          <a:p>
            <a:pPr lvl="1"/>
            <a:r>
              <a:rPr lang="en-US" sz="2400" dirty="0" smtClean="0"/>
              <a:t>Compatibility</a:t>
            </a:r>
          </a:p>
          <a:p>
            <a:pPr lvl="2"/>
            <a:r>
              <a:rPr lang="en-US" sz="2100" dirty="0" smtClean="0"/>
              <a:t>link, source code</a:t>
            </a:r>
            <a:endParaRPr lang="en-US" sz="1900" dirty="0"/>
          </a:p>
          <a:p>
            <a:pPr lvl="1"/>
            <a:r>
              <a:rPr lang="en-US" sz="2400" dirty="0" smtClean="0"/>
              <a:t>Performance</a:t>
            </a:r>
          </a:p>
          <a:p>
            <a:pPr lvl="2"/>
            <a:r>
              <a:rPr lang="en-US" sz="2100" dirty="0" smtClean="0"/>
              <a:t>uncompromising</a:t>
            </a:r>
          </a:p>
          <a:p>
            <a:pPr lvl="1"/>
            <a:r>
              <a:rPr lang="en-US" sz="2400" dirty="0" smtClean="0"/>
              <a:t>Portability</a:t>
            </a:r>
          </a:p>
          <a:p>
            <a:pPr lvl="1"/>
            <a:r>
              <a:rPr lang="en-US" sz="2400" dirty="0" smtClean="0"/>
              <a:t>Range of application areas</a:t>
            </a:r>
          </a:p>
          <a:p>
            <a:pPr lvl="2"/>
            <a:r>
              <a:rPr lang="en-US" sz="2100" dirty="0" smtClean="0"/>
              <a:t>Preferably increasing the range</a:t>
            </a:r>
          </a:p>
          <a:p>
            <a:pPr lvl="1"/>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19628218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Long-term C++ Challenges</a:t>
            </a:r>
            <a:endParaRPr lang="en-US" dirty="0"/>
          </a:p>
        </p:txBody>
      </p:sp>
      <p:sp>
        <p:nvSpPr>
          <p:cNvPr id="3" name="Content Placeholder 2"/>
          <p:cNvSpPr>
            <a:spLocks noGrp="1"/>
          </p:cNvSpPr>
          <p:nvPr>
            <p:ph idx="1"/>
          </p:nvPr>
        </p:nvSpPr>
        <p:spPr>
          <a:xfrm>
            <a:off x="457200" y="1371600"/>
            <a:ext cx="8534400" cy="5257800"/>
          </a:xfrm>
        </p:spPr>
        <p:txBody>
          <a:bodyPr>
            <a:normAutofit fontScale="62500" lnSpcReduction="20000"/>
          </a:bodyPr>
          <a:lstStyle/>
          <a:p>
            <a:pPr lvl="0"/>
            <a:r>
              <a:rPr lang="en-US" dirty="0"/>
              <a:t>Close more type loopholes </a:t>
            </a:r>
            <a:endParaRPr lang="en-US" dirty="0" smtClean="0"/>
          </a:p>
          <a:p>
            <a:pPr lvl="1"/>
            <a:r>
              <a:rPr lang="en-US" dirty="0" smtClean="0"/>
              <a:t>in </a:t>
            </a:r>
            <a:r>
              <a:rPr lang="en-US" dirty="0"/>
              <a:t>particular, find a way to prevent misuses of </a:t>
            </a:r>
            <a:r>
              <a:rPr lang="en-US" b="1" dirty="0"/>
              <a:t>delete </a:t>
            </a:r>
            <a:r>
              <a:rPr lang="en-US" dirty="0"/>
              <a:t>without spoiling </a:t>
            </a:r>
            <a:r>
              <a:rPr lang="en-US" dirty="0" smtClean="0"/>
              <a:t>RAII</a:t>
            </a:r>
            <a:endParaRPr lang="en-US" dirty="0"/>
          </a:p>
          <a:p>
            <a:pPr lvl="0"/>
            <a:r>
              <a:rPr lang="en-US" dirty="0"/>
              <a:t>Simplify concurrent programming </a:t>
            </a:r>
            <a:endParaRPr lang="en-US" dirty="0" smtClean="0"/>
          </a:p>
          <a:p>
            <a:pPr lvl="1"/>
            <a:r>
              <a:rPr lang="en-US" dirty="0" smtClean="0"/>
              <a:t>in </a:t>
            </a:r>
            <a:r>
              <a:rPr lang="en-US" dirty="0"/>
              <a:t>particular, provide some higher-level concurrency models as </a:t>
            </a:r>
            <a:r>
              <a:rPr lang="en-US" dirty="0" smtClean="0"/>
              <a:t>libraries</a:t>
            </a:r>
            <a:endParaRPr lang="en-US" dirty="0"/>
          </a:p>
          <a:p>
            <a:pPr lvl="0"/>
            <a:r>
              <a:rPr lang="en-US" dirty="0"/>
              <a:t>Simplify generic programming </a:t>
            </a:r>
            <a:endParaRPr lang="en-US" dirty="0" smtClean="0"/>
          </a:p>
          <a:p>
            <a:pPr lvl="1"/>
            <a:r>
              <a:rPr lang="en-US" dirty="0" smtClean="0"/>
              <a:t>in </a:t>
            </a:r>
            <a:r>
              <a:rPr lang="en-US" dirty="0"/>
              <a:t>particular, introduce simple and effective </a:t>
            </a:r>
            <a:r>
              <a:rPr lang="en-US" dirty="0" smtClean="0"/>
              <a:t>concepts</a:t>
            </a:r>
            <a:endParaRPr lang="en-US" dirty="0"/>
          </a:p>
          <a:p>
            <a:pPr lvl="0"/>
            <a:r>
              <a:rPr lang="en-US" dirty="0"/>
              <a:t>Simplify programming using class hierarchies </a:t>
            </a:r>
            <a:endParaRPr lang="en-US" dirty="0" smtClean="0"/>
          </a:p>
          <a:p>
            <a:pPr lvl="1"/>
            <a:r>
              <a:rPr lang="en-US" dirty="0" smtClean="0"/>
              <a:t>in </a:t>
            </a:r>
            <a:r>
              <a:rPr lang="en-US" dirty="0"/>
              <a:t>particular, eliminate use of the visitor </a:t>
            </a:r>
            <a:r>
              <a:rPr lang="en-US" dirty="0" smtClean="0"/>
              <a:t>pattern</a:t>
            </a:r>
            <a:endParaRPr lang="en-US" dirty="0"/>
          </a:p>
          <a:p>
            <a:pPr lvl="0"/>
            <a:r>
              <a:rPr lang="en-US" dirty="0"/>
              <a:t>B</a:t>
            </a:r>
            <a:r>
              <a:rPr lang="en-US" dirty="0" smtClean="0"/>
              <a:t>etter </a:t>
            </a:r>
            <a:r>
              <a:rPr lang="en-US" dirty="0"/>
              <a:t>support for combinations of object-oriented and generic programming </a:t>
            </a:r>
          </a:p>
          <a:p>
            <a:pPr lvl="0"/>
            <a:r>
              <a:rPr lang="en-US" dirty="0"/>
              <a:t>Make exceptions usable for hard-real-time projects </a:t>
            </a:r>
            <a:endParaRPr lang="en-US" dirty="0" smtClean="0"/>
          </a:p>
          <a:p>
            <a:pPr lvl="1"/>
            <a:r>
              <a:rPr lang="en-US" dirty="0" smtClean="0"/>
              <a:t>that </a:t>
            </a:r>
            <a:r>
              <a:rPr lang="en-US" dirty="0"/>
              <a:t>will most likely be a tool rather than a language </a:t>
            </a:r>
            <a:r>
              <a:rPr lang="en-US" dirty="0" smtClean="0"/>
              <a:t>change</a:t>
            </a:r>
            <a:endParaRPr lang="en-US" dirty="0"/>
          </a:p>
          <a:p>
            <a:pPr lvl="0"/>
            <a:r>
              <a:rPr lang="en-US" dirty="0"/>
              <a:t>Find a good way of using multiple address spaces </a:t>
            </a:r>
            <a:endParaRPr lang="en-US" dirty="0" smtClean="0"/>
          </a:p>
          <a:p>
            <a:pPr lvl="1"/>
            <a:r>
              <a:rPr lang="en-US" dirty="0" smtClean="0"/>
              <a:t>as </a:t>
            </a:r>
            <a:r>
              <a:rPr lang="en-US" dirty="0"/>
              <a:t>needed for distributed </a:t>
            </a:r>
            <a:r>
              <a:rPr lang="en-US" dirty="0" smtClean="0"/>
              <a:t>computing</a:t>
            </a:r>
          </a:p>
          <a:p>
            <a:pPr lvl="1"/>
            <a:r>
              <a:rPr lang="en-US" dirty="0" smtClean="0"/>
              <a:t>would probably involve </a:t>
            </a:r>
            <a:r>
              <a:rPr lang="en-US" dirty="0"/>
              <a:t>defining a more general module mechanism that would also address dynamic linking, and more.</a:t>
            </a:r>
          </a:p>
          <a:p>
            <a:pPr lvl="0"/>
            <a:r>
              <a:rPr lang="en-US" dirty="0"/>
              <a:t>Provide many more domain-specific libraries</a:t>
            </a:r>
          </a:p>
          <a:p>
            <a:pPr lvl="0"/>
            <a:r>
              <a:rPr lang="en-US" dirty="0"/>
              <a:t>Develop a more precise and formal specification of C</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23900334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Much of the distinction between object-oriented programming, generic programming, and “conventional programming” is an illusion</a:t>
            </a:r>
          </a:p>
          <a:p>
            <a:pPr lvl="1"/>
            <a:r>
              <a:rPr lang="en-US" sz="2000" dirty="0" smtClean="0"/>
              <a:t>based on a focus on language features</a:t>
            </a:r>
          </a:p>
          <a:p>
            <a:pPr lvl="1"/>
            <a:r>
              <a:rPr lang="en-US" sz="2000" dirty="0" smtClean="0"/>
              <a:t>incomplete support for a synthesis of techniques</a:t>
            </a:r>
          </a:p>
          <a:p>
            <a:pPr lvl="1"/>
            <a:r>
              <a:rPr lang="en-US" sz="2000" dirty="0" smtClean="0"/>
              <a:t>The distinction does harm</a:t>
            </a:r>
          </a:p>
          <a:p>
            <a:pPr lvl="2"/>
            <a:r>
              <a:rPr lang="en-US" sz="1800" dirty="0" smtClean="0"/>
              <a:t>by limiting programmers, forcing workarounds</a:t>
            </a:r>
          </a:p>
          <a:p>
            <a:endParaRPr lang="en-US" sz="2400" dirty="0" smtClean="0"/>
          </a:p>
          <a:p>
            <a:pPr marL="400050" lvl="1" indent="0">
              <a:buNone/>
            </a:pPr>
            <a:r>
              <a:rPr lang="en-US" sz="2000" b="1" dirty="0" smtClean="0"/>
              <a:t>void </a:t>
            </a:r>
            <a:r>
              <a:rPr lang="en-US" sz="2000" b="1" dirty="0" err="1" smtClean="0"/>
              <a:t>draw_all</a:t>
            </a:r>
            <a:r>
              <a:rPr lang="en-US" sz="2000" b="1" dirty="0" smtClean="0"/>
              <a:t>(Container&amp; </a:t>
            </a:r>
            <a:r>
              <a:rPr lang="en-US" sz="2000" b="1" dirty="0"/>
              <a:t>c</a:t>
            </a:r>
            <a:r>
              <a:rPr lang="en-US" sz="2000" b="1" dirty="0" smtClean="0"/>
              <a:t>) 	// </a:t>
            </a:r>
            <a:r>
              <a:rPr lang="en-US" sz="2000" i="1" dirty="0" smtClean="0"/>
              <a:t>is this OOP, GP, or conventional?</a:t>
            </a:r>
          </a:p>
          <a:p>
            <a:pPr marL="400050" lvl="1" indent="0">
              <a:buNone/>
            </a:pPr>
            <a:r>
              <a:rPr lang="en-US" sz="2000" i="1" dirty="0"/>
              <a:t>	</a:t>
            </a:r>
            <a:r>
              <a:rPr lang="en-US" sz="2000" b="1" dirty="0" smtClean="0"/>
              <a:t>requires </a:t>
            </a:r>
            <a:r>
              <a:rPr lang="en-US" sz="2000" b="1" dirty="0" err="1" smtClean="0"/>
              <a:t>Same_type</a:t>
            </a:r>
            <a:r>
              <a:rPr lang="en-US" sz="2000" b="1" dirty="0" smtClean="0"/>
              <a:t>&lt;Value_type&lt;Container&gt;,Shape*&gt;</a:t>
            </a:r>
            <a:endParaRPr lang="en-US" sz="2000" b="1" dirty="0"/>
          </a:p>
          <a:p>
            <a:pPr marL="400050" lvl="1" indent="0">
              <a:buNone/>
            </a:pPr>
            <a:r>
              <a:rPr lang="en-US" sz="2000" b="1" dirty="0"/>
              <a:t>{</a:t>
            </a:r>
            <a:endParaRPr lang="en-US" sz="2000" dirty="0"/>
          </a:p>
          <a:p>
            <a:pPr marL="400050" lvl="1" indent="0">
              <a:buNone/>
            </a:pPr>
            <a:r>
              <a:rPr lang="en-US" sz="2000" b="1" dirty="0"/>
              <a:t>      </a:t>
            </a:r>
            <a:r>
              <a:rPr lang="en-US" sz="2000" b="1" dirty="0" smtClean="0"/>
              <a:t>for_each(c, </a:t>
            </a:r>
            <a:r>
              <a:rPr lang="en-US" sz="2000" b="1" dirty="0"/>
              <a:t>[](Shape* p) { p-&gt;draw(); </a:t>
            </a:r>
            <a:r>
              <a:rPr lang="en-US" sz="2000" b="1" dirty="0" smtClean="0"/>
              <a:t>} );</a:t>
            </a:r>
            <a:endParaRPr lang="en-US" sz="2000" dirty="0"/>
          </a:p>
          <a:p>
            <a:pPr marL="400050" lvl="1" indent="0">
              <a:buNone/>
            </a:pPr>
            <a:r>
              <a:rPr lang="en-US" sz="2000" b="1" dirty="0"/>
              <a:t>}</a:t>
            </a:r>
            <a:endParaRPr lang="en-US" sz="2000" dirty="0"/>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42518225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Questions?</a:t>
            </a:r>
            <a:endParaRPr lang="en-US" dirty="0" smtClean="0"/>
          </a:p>
        </p:txBody>
      </p:sp>
      <p:pic>
        <p:nvPicPr>
          <p:cNvPr id="20483" name="Content Placeholder 3" descr="Elephant_near_ndutu.jpg"/>
          <p:cNvPicPr>
            <a:picLocks noGrp="1" noChangeAspect="1"/>
          </p:cNvPicPr>
          <p:nvPr>
            <p:ph idx="1"/>
          </p:nvPr>
        </p:nvPicPr>
        <p:blipFill>
          <a:blip r:embed="rId2" cstate="print"/>
          <a:srcRect/>
          <a:stretch>
            <a:fillRect/>
          </a:stretch>
        </p:blipFill>
        <p:spPr>
          <a:xfrm>
            <a:off x="6019800" y="965199"/>
            <a:ext cx="2895600" cy="3860799"/>
          </a:xfrm>
        </p:spPr>
      </p:pic>
      <p:sp>
        <p:nvSpPr>
          <p:cNvPr id="20484" name="TextBox 4"/>
          <p:cNvSpPr txBox="1">
            <a:spLocks noChangeArrowheads="1"/>
          </p:cNvSpPr>
          <p:nvPr/>
        </p:nvSpPr>
        <p:spPr bwMode="auto">
          <a:xfrm>
            <a:off x="152400" y="5071884"/>
            <a:ext cx="5562600" cy="1261884"/>
          </a:xfrm>
          <a:prstGeom prst="rect">
            <a:avLst/>
          </a:prstGeom>
          <a:noFill/>
          <a:ln w="9525">
            <a:noFill/>
            <a:miter lim="800000"/>
            <a:headEnd/>
            <a:tailEnd/>
          </a:ln>
        </p:spPr>
        <p:txBody>
          <a:bodyPr wrap="square">
            <a:spAutoFit/>
          </a:bodyPr>
          <a:lstStyle/>
          <a:p>
            <a:r>
              <a:rPr lang="en-US" sz="2800" dirty="0" smtClean="0">
                <a:cs typeface="Times New Roman" pitchFamily="18" charset="0"/>
              </a:rPr>
              <a:t>Key strengths:</a:t>
            </a:r>
          </a:p>
          <a:p>
            <a:pPr marL="800100" lvl="1" indent="-342900">
              <a:buFont typeface="Arial" pitchFamily="34" charset="0"/>
              <a:buChar char="•"/>
            </a:pPr>
            <a:r>
              <a:rPr lang="en-US" sz="2400" dirty="0" smtClean="0">
                <a:cs typeface="Times New Roman" pitchFamily="18" charset="0"/>
              </a:rPr>
              <a:t>software infrastructure</a:t>
            </a:r>
          </a:p>
          <a:p>
            <a:pPr marL="800100" lvl="1" indent="-342900">
              <a:buFont typeface="Arial" pitchFamily="34" charset="0"/>
              <a:buChar char="•"/>
            </a:pPr>
            <a:r>
              <a:rPr lang="en-US" sz="2400" dirty="0" smtClean="0">
                <a:cs typeface="Times New Roman" pitchFamily="18" charset="0"/>
              </a:rPr>
              <a:t>resource-constrained </a:t>
            </a:r>
            <a:r>
              <a:rPr lang="en-US" sz="2400" dirty="0">
                <a:cs typeface="Times New Roman" pitchFamily="18" charset="0"/>
              </a:rPr>
              <a:t>applications</a:t>
            </a:r>
          </a:p>
        </p:txBody>
      </p:sp>
      <p:sp>
        <p:nvSpPr>
          <p:cNvPr id="20485" name="TextBox 5"/>
          <p:cNvSpPr txBox="1">
            <a:spLocks noChangeArrowheads="1"/>
          </p:cNvSpPr>
          <p:nvPr/>
        </p:nvSpPr>
        <p:spPr bwMode="auto">
          <a:xfrm>
            <a:off x="152400" y="1447800"/>
            <a:ext cx="4724400" cy="954107"/>
          </a:xfrm>
          <a:prstGeom prst="rect">
            <a:avLst/>
          </a:prstGeom>
          <a:noFill/>
          <a:ln w="9525">
            <a:noFill/>
            <a:miter lim="800000"/>
            <a:headEnd/>
            <a:tailEnd/>
          </a:ln>
        </p:spPr>
        <p:txBody>
          <a:bodyPr wrap="square">
            <a:spAutoFit/>
          </a:bodyPr>
          <a:lstStyle/>
          <a:p>
            <a:r>
              <a:rPr lang="en-US" sz="2800" dirty="0" smtClean="0">
                <a:cs typeface="Times New Roman" pitchFamily="18" charset="0"/>
              </a:rPr>
              <a:t>C++: A </a:t>
            </a:r>
            <a:r>
              <a:rPr lang="en-US" sz="2800" dirty="0">
                <a:cs typeface="Times New Roman" pitchFamily="18" charset="0"/>
              </a:rPr>
              <a:t>light-weight abstraction</a:t>
            </a:r>
            <a:br>
              <a:rPr lang="en-US" sz="2800" dirty="0">
                <a:cs typeface="Times New Roman" pitchFamily="18" charset="0"/>
              </a:rPr>
            </a:br>
            <a:r>
              <a:rPr lang="en-US" sz="2800" dirty="0">
                <a:cs typeface="Times New Roman" pitchFamily="18" charset="0"/>
              </a:rPr>
              <a:t>programming language</a:t>
            </a:r>
          </a:p>
        </p:txBody>
      </p:sp>
      <p:sp>
        <p:nvSpPr>
          <p:cNvPr id="2" name="Footer Placeholder 1"/>
          <p:cNvSpPr>
            <a:spLocks noGrp="1"/>
          </p:cNvSpPr>
          <p:nvPr>
            <p:ph type="ftr" sz="quarter" idx="11"/>
          </p:nvPr>
        </p:nvSpPr>
        <p:spPr/>
        <p:txBody>
          <a:bodyPr/>
          <a:lstStyle/>
          <a:p>
            <a:pPr>
              <a:defRPr/>
            </a:pPr>
            <a:r>
              <a:rPr lang="en-US" smtClean="0"/>
              <a:t>Stroustrup - Essence - Going Native'13</a:t>
            </a:r>
            <a:endParaRPr lang="en-US" dirty="0"/>
          </a:p>
        </p:txBody>
      </p:sp>
      <p:pic>
        <p:nvPicPr>
          <p:cNvPr id="8" name="Picture 2" descr="C:\Users\bs\Pictures\Computers\access-m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5030"/>
            <a:ext cx="4985000" cy="35677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5"/>
          <p:cNvSpPr txBox="1">
            <a:spLocks noChangeArrowheads="1"/>
          </p:cNvSpPr>
          <p:nvPr/>
        </p:nvSpPr>
        <p:spPr bwMode="auto">
          <a:xfrm>
            <a:off x="6019800" y="5024259"/>
            <a:ext cx="2921124" cy="954107"/>
          </a:xfrm>
          <a:prstGeom prst="rect">
            <a:avLst/>
          </a:prstGeom>
          <a:noFill/>
          <a:ln w="9525">
            <a:noFill/>
            <a:miter lim="800000"/>
            <a:headEnd/>
            <a:tailEnd/>
          </a:ln>
        </p:spPr>
        <p:txBody>
          <a:bodyPr wrap="square">
            <a:spAutoFit/>
          </a:bodyPr>
          <a:lstStyle/>
          <a:p>
            <a:r>
              <a:rPr lang="en-US" sz="2800" dirty="0" smtClean="0">
                <a:cs typeface="Times New Roman" pitchFamily="18" charset="0"/>
              </a:rPr>
              <a:t>Practice type-rich</a:t>
            </a:r>
            <a:r>
              <a:rPr lang="en-US" sz="2800" dirty="0">
                <a:cs typeface="Times New Roman" pitchFamily="18" charset="0"/>
              </a:rPr>
              <a:t/>
            </a:r>
            <a:br>
              <a:rPr lang="en-US" sz="2800" dirty="0">
                <a:cs typeface="Times New Roman" pitchFamily="18" charset="0"/>
              </a:rPr>
            </a:br>
            <a:r>
              <a:rPr lang="en-US" sz="2800" dirty="0" smtClean="0">
                <a:cs typeface="Times New Roman" pitchFamily="18" charset="0"/>
              </a:rPr>
              <a:t>programming</a:t>
            </a:r>
            <a:endParaRPr lang="en-US" sz="2800" dirty="0">
              <a:cs typeface="Times New Roman"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41797208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C++</a:t>
            </a:r>
          </a:p>
        </p:txBody>
      </p:sp>
      <p:pic>
        <p:nvPicPr>
          <p:cNvPr id="20483" name="Content Placeholder 3" descr="Elephant_near_ndutu.jpg"/>
          <p:cNvPicPr>
            <a:picLocks noGrp="1" noChangeAspect="1"/>
          </p:cNvPicPr>
          <p:nvPr>
            <p:ph idx="1"/>
          </p:nvPr>
        </p:nvPicPr>
        <p:blipFill>
          <a:blip r:embed="rId2" cstate="print"/>
          <a:srcRect/>
          <a:stretch>
            <a:fillRect/>
          </a:stretch>
        </p:blipFill>
        <p:spPr>
          <a:xfrm>
            <a:off x="4343400" y="1160134"/>
            <a:ext cx="3429000" cy="4572000"/>
          </a:xfrm>
        </p:spPr>
      </p:pic>
      <p:sp>
        <p:nvSpPr>
          <p:cNvPr id="20484" name="TextBox 4"/>
          <p:cNvSpPr txBox="1">
            <a:spLocks noChangeArrowheads="1"/>
          </p:cNvSpPr>
          <p:nvPr/>
        </p:nvSpPr>
        <p:spPr bwMode="auto">
          <a:xfrm>
            <a:off x="152400" y="5071884"/>
            <a:ext cx="5486400" cy="1261884"/>
          </a:xfrm>
          <a:prstGeom prst="rect">
            <a:avLst/>
          </a:prstGeom>
          <a:noFill/>
          <a:ln w="9525">
            <a:noFill/>
            <a:miter lim="800000"/>
            <a:headEnd/>
            <a:tailEnd/>
          </a:ln>
        </p:spPr>
        <p:txBody>
          <a:bodyPr wrap="square">
            <a:spAutoFit/>
          </a:bodyPr>
          <a:lstStyle/>
          <a:p>
            <a:r>
              <a:rPr lang="en-US" sz="2800" dirty="0" smtClean="0">
                <a:cs typeface="Times New Roman" pitchFamily="18" charset="0"/>
              </a:rPr>
              <a:t>Key strengths:</a:t>
            </a:r>
          </a:p>
          <a:p>
            <a:pPr marL="800100" lvl="1" indent="-342900">
              <a:buFont typeface="Arial" pitchFamily="34" charset="0"/>
              <a:buChar char="•"/>
            </a:pPr>
            <a:r>
              <a:rPr lang="en-US" sz="2400" dirty="0" smtClean="0">
                <a:cs typeface="Times New Roman" pitchFamily="18" charset="0"/>
              </a:rPr>
              <a:t>software infrastructure</a:t>
            </a:r>
          </a:p>
          <a:p>
            <a:pPr marL="800100" lvl="1" indent="-342900">
              <a:buFont typeface="Arial" pitchFamily="34" charset="0"/>
              <a:buChar char="•"/>
            </a:pPr>
            <a:r>
              <a:rPr lang="en-US" sz="2400" dirty="0" smtClean="0">
                <a:cs typeface="Times New Roman" pitchFamily="18" charset="0"/>
              </a:rPr>
              <a:t>resource-constrained </a:t>
            </a:r>
            <a:r>
              <a:rPr lang="en-US" sz="2400" dirty="0">
                <a:cs typeface="Times New Roman" pitchFamily="18" charset="0"/>
              </a:rPr>
              <a:t>applications</a:t>
            </a:r>
          </a:p>
        </p:txBody>
      </p:sp>
      <p:sp>
        <p:nvSpPr>
          <p:cNvPr id="20485" name="TextBox 5"/>
          <p:cNvSpPr txBox="1">
            <a:spLocks noChangeArrowheads="1"/>
          </p:cNvSpPr>
          <p:nvPr/>
        </p:nvSpPr>
        <p:spPr bwMode="auto">
          <a:xfrm>
            <a:off x="152400" y="1447800"/>
            <a:ext cx="4724400" cy="954107"/>
          </a:xfrm>
          <a:prstGeom prst="rect">
            <a:avLst/>
          </a:prstGeom>
          <a:noFill/>
          <a:ln w="9525">
            <a:noFill/>
            <a:miter lim="800000"/>
            <a:headEnd/>
            <a:tailEnd/>
          </a:ln>
        </p:spPr>
        <p:txBody>
          <a:bodyPr wrap="square">
            <a:spAutoFit/>
          </a:bodyPr>
          <a:lstStyle/>
          <a:p>
            <a:r>
              <a:rPr lang="en-US" sz="2800" dirty="0">
                <a:cs typeface="Times New Roman" pitchFamily="18" charset="0"/>
              </a:rPr>
              <a:t>A light-weight abstraction</a:t>
            </a:r>
            <a:br>
              <a:rPr lang="en-US" sz="2800" dirty="0">
                <a:cs typeface="Times New Roman" pitchFamily="18" charset="0"/>
              </a:rPr>
            </a:br>
            <a:r>
              <a:rPr lang="en-US" sz="2800" dirty="0">
                <a:cs typeface="Times New Roman" pitchFamily="18" charset="0"/>
              </a:rPr>
              <a:t>programming language</a:t>
            </a:r>
          </a:p>
        </p:txBody>
      </p:sp>
      <p:sp>
        <p:nvSpPr>
          <p:cNvPr id="2" name="Footer Placeholder 1"/>
          <p:cNvSpPr>
            <a:spLocks noGrp="1"/>
          </p:cNvSpPr>
          <p:nvPr>
            <p:ph type="ftr" sz="quarter" idx="11"/>
          </p:nvPr>
        </p:nvSpPr>
        <p:spPr/>
        <p:txBody>
          <a:bodyPr/>
          <a:lstStyle/>
          <a:p>
            <a:r>
              <a:rPr lang="en-US" smtClean="0"/>
              <a:t>Stroustrup - Essence - Going Native'13</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085484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Programming Languages</a:t>
            </a:r>
          </a:p>
        </p:txBody>
      </p:sp>
      <p:sp>
        <p:nvSpPr>
          <p:cNvPr id="6" name="TextBox 5"/>
          <p:cNvSpPr txBox="1"/>
          <p:nvPr/>
        </p:nvSpPr>
        <p:spPr>
          <a:xfrm>
            <a:off x="304800" y="5486400"/>
            <a:ext cx="1543050"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Assembler</a:t>
            </a:r>
          </a:p>
        </p:txBody>
      </p:sp>
      <p:sp>
        <p:nvSpPr>
          <p:cNvPr id="7" name="TextBox 6"/>
          <p:cNvSpPr txBox="1"/>
          <p:nvPr/>
        </p:nvSpPr>
        <p:spPr>
          <a:xfrm>
            <a:off x="1519238" y="3537743"/>
            <a:ext cx="857250"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Cobol</a:t>
            </a:r>
          </a:p>
        </p:txBody>
      </p:sp>
      <p:sp>
        <p:nvSpPr>
          <p:cNvPr id="8" name="TextBox 7"/>
          <p:cNvSpPr txBox="1"/>
          <p:nvPr/>
        </p:nvSpPr>
        <p:spPr>
          <a:xfrm>
            <a:off x="1428750" y="3000375"/>
            <a:ext cx="1000125"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Fortran</a:t>
            </a:r>
          </a:p>
        </p:txBody>
      </p:sp>
      <p:sp>
        <p:nvSpPr>
          <p:cNvPr id="9" name="TextBox 8"/>
          <p:cNvSpPr txBox="1"/>
          <p:nvPr/>
        </p:nvSpPr>
        <p:spPr>
          <a:xfrm>
            <a:off x="5429250" y="4429125"/>
            <a:ext cx="642938" cy="371475"/>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a:t>
            </a:r>
          </a:p>
        </p:txBody>
      </p:sp>
      <p:sp>
        <p:nvSpPr>
          <p:cNvPr id="10" name="TextBox 9"/>
          <p:cNvSpPr txBox="1"/>
          <p:nvPr/>
        </p:nvSpPr>
        <p:spPr>
          <a:xfrm>
            <a:off x="4419600" y="5486400"/>
            <a:ext cx="428625"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a:t>
            </a:r>
          </a:p>
        </p:txBody>
      </p:sp>
      <p:sp>
        <p:nvSpPr>
          <p:cNvPr id="11" name="TextBox 10"/>
          <p:cNvSpPr txBox="1"/>
          <p:nvPr/>
        </p:nvSpPr>
        <p:spPr>
          <a:xfrm>
            <a:off x="3071813" y="3429000"/>
            <a:ext cx="1000125" cy="381000"/>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Simula</a:t>
            </a:r>
          </a:p>
        </p:txBody>
      </p:sp>
      <p:sp>
        <p:nvSpPr>
          <p:cNvPr id="12" name="TextBox 11"/>
          <p:cNvSpPr txBox="1"/>
          <p:nvPr/>
        </p:nvSpPr>
        <p:spPr>
          <a:xfrm>
            <a:off x="6858000" y="4429125"/>
            <a:ext cx="928688" cy="371475"/>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a:t>
            </a:r>
            <a:r>
              <a:rPr lang="en-US" sz="1800" dirty="0" smtClean="0"/>
              <a:t>++11</a:t>
            </a:r>
            <a:endParaRPr lang="en-US" sz="1800" dirty="0"/>
          </a:p>
        </p:txBody>
      </p:sp>
      <p:cxnSp>
        <p:nvCxnSpPr>
          <p:cNvPr id="11275" name="Straight Arrow Connector 13"/>
          <p:cNvCxnSpPr>
            <a:cxnSpLocks noChangeShapeType="1"/>
            <a:stCxn id="10" idx="3"/>
            <a:endCxn id="9" idx="1"/>
          </p:cNvCxnSpPr>
          <p:nvPr/>
        </p:nvCxnSpPr>
        <p:spPr bwMode="auto">
          <a:xfrm flipV="1">
            <a:off x="4848225" y="4614863"/>
            <a:ext cx="581025" cy="1057275"/>
          </a:xfrm>
          <a:prstGeom prst="straightConnector1">
            <a:avLst/>
          </a:prstGeom>
          <a:noFill/>
          <a:ln w="1778" algn="ctr">
            <a:solidFill>
              <a:schemeClr val="accent2"/>
            </a:solidFill>
            <a:round/>
            <a:headEnd/>
            <a:tailEnd type="arrow" w="med" len="med"/>
          </a:ln>
        </p:spPr>
      </p:cxnSp>
      <p:cxnSp>
        <p:nvCxnSpPr>
          <p:cNvPr id="11276" name="Straight Arrow Connector 15"/>
          <p:cNvCxnSpPr>
            <a:cxnSpLocks noChangeShapeType="1"/>
            <a:stCxn id="11" idx="3"/>
            <a:endCxn id="9" idx="1"/>
          </p:cNvCxnSpPr>
          <p:nvPr/>
        </p:nvCxnSpPr>
        <p:spPr bwMode="auto">
          <a:xfrm>
            <a:off x="4071938" y="3619500"/>
            <a:ext cx="1357312" cy="995363"/>
          </a:xfrm>
          <a:prstGeom prst="straightConnector1">
            <a:avLst/>
          </a:prstGeom>
          <a:noFill/>
          <a:ln w="1778" algn="ctr">
            <a:solidFill>
              <a:schemeClr val="accent2"/>
            </a:solidFill>
            <a:round/>
            <a:headEnd/>
            <a:tailEnd type="arrow" w="med" len="med"/>
          </a:ln>
        </p:spPr>
      </p:cxnSp>
      <p:cxnSp>
        <p:nvCxnSpPr>
          <p:cNvPr id="11277" name="Straight Arrow Connector 21"/>
          <p:cNvCxnSpPr>
            <a:cxnSpLocks noChangeShapeType="1"/>
            <a:stCxn id="9" idx="3"/>
            <a:endCxn id="12" idx="1"/>
          </p:cNvCxnSpPr>
          <p:nvPr/>
        </p:nvCxnSpPr>
        <p:spPr bwMode="auto">
          <a:xfrm>
            <a:off x="6072188" y="4614863"/>
            <a:ext cx="785812" cy="1587"/>
          </a:xfrm>
          <a:prstGeom prst="straightConnector1">
            <a:avLst/>
          </a:prstGeom>
          <a:noFill/>
          <a:ln w="1778" algn="ctr">
            <a:solidFill>
              <a:schemeClr val="accent2"/>
            </a:solidFill>
            <a:round/>
            <a:headEnd/>
            <a:tailEnd type="arrow" w="med" len="med"/>
          </a:ln>
        </p:spPr>
      </p:cxnSp>
      <p:cxnSp>
        <p:nvCxnSpPr>
          <p:cNvPr id="11278" name="Straight Arrow Connector 29"/>
          <p:cNvCxnSpPr>
            <a:cxnSpLocks noChangeShapeType="1"/>
            <a:stCxn id="12" idx="3"/>
          </p:cNvCxnSpPr>
          <p:nvPr/>
        </p:nvCxnSpPr>
        <p:spPr bwMode="auto">
          <a:xfrm>
            <a:off x="7786688" y="4614863"/>
            <a:ext cx="595312" cy="1587"/>
          </a:xfrm>
          <a:prstGeom prst="straightConnector1">
            <a:avLst/>
          </a:prstGeom>
          <a:noFill/>
          <a:ln w="1778" algn="ctr">
            <a:solidFill>
              <a:schemeClr val="accent2"/>
            </a:solidFill>
            <a:round/>
            <a:headEnd/>
            <a:tailEnd type="arrow" w="med" len="med"/>
          </a:ln>
        </p:spPr>
      </p:cxnSp>
      <p:sp>
        <p:nvSpPr>
          <p:cNvPr id="11279" name="TextBox 32"/>
          <p:cNvSpPr txBox="1">
            <a:spLocks noChangeArrowheads="1"/>
          </p:cNvSpPr>
          <p:nvPr/>
        </p:nvSpPr>
        <p:spPr bwMode="auto">
          <a:xfrm>
            <a:off x="4114800" y="2714625"/>
            <a:ext cx="3100388" cy="338138"/>
          </a:xfrm>
          <a:prstGeom prst="rect">
            <a:avLst/>
          </a:prstGeom>
          <a:noFill/>
          <a:ln w="9525">
            <a:noFill/>
            <a:miter lim="800000"/>
            <a:headEnd/>
            <a:tailEnd/>
          </a:ln>
        </p:spPr>
        <p:txBody>
          <a:bodyPr>
            <a:spAutoFit/>
          </a:bodyPr>
          <a:lstStyle/>
          <a:p>
            <a:r>
              <a:rPr lang="en-US" sz="1600"/>
              <a:t>General-purpose abstraction</a:t>
            </a:r>
          </a:p>
        </p:txBody>
      </p:sp>
      <p:sp>
        <p:nvSpPr>
          <p:cNvPr id="11280" name="TextBox 33"/>
          <p:cNvSpPr txBox="1">
            <a:spLocks noChangeArrowheads="1"/>
          </p:cNvSpPr>
          <p:nvPr/>
        </p:nvSpPr>
        <p:spPr bwMode="auto">
          <a:xfrm>
            <a:off x="1295400" y="2362200"/>
            <a:ext cx="2347913" cy="584200"/>
          </a:xfrm>
          <a:prstGeom prst="rect">
            <a:avLst/>
          </a:prstGeom>
          <a:noFill/>
          <a:ln w="9525">
            <a:noFill/>
            <a:miter lim="800000"/>
            <a:headEnd/>
            <a:tailEnd/>
          </a:ln>
        </p:spPr>
        <p:txBody>
          <a:bodyPr>
            <a:spAutoFit/>
          </a:bodyPr>
          <a:lstStyle/>
          <a:p>
            <a:r>
              <a:rPr lang="en-US" sz="1600"/>
              <a:t>Domain-specific abstraction</a:t>
            </a:r>
          </a:p>
        </p:txBody>
      </p:sp>
      <p:sp>
        <p:nvSpPr>
          <p:cNvPr id="11281" name="TextBox 39"/>
          <p:cNvSpPr txBox="1">
            <a:spLocks noChangeArrowheads="1"/>
          </p:cNvSpPr>
          <p:nvPr/>
        </p:nvSpPr>
        <p:spPr bwMode="auto">
          <a:xfrm>
            <a:off x="1219200" y="4786313"/>
            <a:ext cx="2281238" cy="584200"/>
          </a:xfrm>
          <a:prstGeom prst="rect">
            <a:avLst/>
          </a:prstGeom>
          <a:noFill/>
          <a:ln w="9525">
            <a:noFill/>
            <a:miter lim="800000"/>
            <a:headEnd/>
            <a:tailEnd/>
          </a:ln>
        </p:spPr>
        <p:txBody>
          <a:bodyPr>
            <a:spAutoFit/>
          </a:bodyPr>
          <a:lstStyle/>
          <a:p>
            <a:r>
              <a:rPr lang="en-US" sz="1600"/>
              <a:t>Direct mapping to hardware</a:t>
            </a:r>
          </a:p>
        </p:txBody>
      </p:sp>
      <p:sp>
        <p:nvSpPr>
          <p:cNvPr id="25" name="TextBox 24"/>
          <p:cNvSpPr txBox="1"/>
          <p:nvPr/>
        </p:nvSpPr>
        <p:spPr>
          <a:xfrm>
            <a:off x="6500813" y="3500438"/>
            <a:ext cx="928687" cy="369887"/>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Java</a:t>
            </a:r>
          </a:p>
        </p:txBody>
      </p:sp>
      <p:cxnSp>
        <p:nvCxnSpPr>
          <p:cNvPr id="11283" name="Straight Arrow Connector 25"/>
          <p:cNvCxnSpPr>
            <a:cxnSpLocks noChangeShapeType="1"/>
            <a:stCxn id="6" idx="3"/>
            <a:endCxn id="38" idx="1"/>
          </p:cNvCxnSpPr>
          <p:nvPr/>
        </p:nvCxnSpPr>
        <p:spPr bwMode="auto">
          <a:xfrm>
            <a:off x="1847850" y="5672138"/>
            <a:ext cx="1200150" cy="1587"/>
          </a:xfrm>
          <a:prstGeom prst="straightConnector1">
            <a:avLst/>
          </a:prstGeom>
          <a:noFill/>
          <a:ln w="1778" algn="ctr">
            <a:solidFill>
              <a:schemeClr val="accent2"/>
            </a:solidFill>
            <a:round/>
            <a:headEnd/>
            <a:tailEnd type="arrow" w="med" len="med"/>
          </a:ln>
        </p:spPr>
      </p:cxnSp>
      <p:sp>
        <p:nvSpPr>
          <p:cNvPr id="27" name="TextBox 26"/>
          <p:cNvSpPr txBox="1"/>
          <p:nvPr/>
        </p:nvSpPr>
        <p:spPr>
          <a:xfrm>
            <a:off x="6500813" y="5357813"/>
            <a:ext cx="928687" cy="369887"/>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C#</a:t>
            </a:r>
          </a:p>
        </p:txBody>
      </p:sp>
      <p:cxnSp>
        <p:nvCxnSpPr>
          <p:cNvPr id="11285" name="Straight Arrow Connector 27"/>
          <p:cNvCxnSpPr>
            <a:cxnSpLocks noChangeShapeType="1"/>
            <a:stCxn id="9" idx="0"/>
            <a:endCxn id="25" idx="1"/>
          </p:cNvCxnSpPr>
          <p:nvPr/>
        </p:nvCxnSpPr>
        <p:spPr bwMode="auto">
          <a:xfrm rot="5400000" flipH="1" flipV="1">
            <a:off x="5753894" y="3682207"/>
            <a:ext cx="744537" cy="749300"/>
          </a:xfrm>
          <a:prstGeom prst="straightConnector1">
            <a:avLst/>
          </a:prstGeom>
          <a:noFill/>
          <a:ln w="1778" algn="ctr">
            <a:solidFill>
              <a:schemeClr val="accent2"/>
            </a:solidFill>
            <a:prstDash val="dash"/>
            <a:round/>
            <a:headEnd/>
            <a:tailEnd type="arrow" w="med" len="med"/>
          </a:ln>
        </p:spPr>
      </p:cxnSp>
      <p:cxnSp>
        <p:nvCxnSpPr>
          <p:cNvPr id="11286" name="Straight Arrow Connector 31"/>
          <p:cNvCxnSpPr>
            <a:cxnSpLocks noChangeShapeType="1"/>
            <a:stCxn id="9" idx="2"/>
            <a:endCxn id="27" idx="1"/>
          </p:cNvCxnSpPr>
          <p:nvPr/>
        </p:nvCxnSpPr>
        <p:spPr bwMode="auto">
          <a:xfrm rot="16200000" flipH="1">
            <a:off x="5755481" y="4796632"/>
            <a:ext cx="741363" cy="749300"/>
          </a:xfrm>
          <a:prstGeom prst="straightConnector1">
            <a:avLst/>
          </a:prstGeom>
          <a:noFill/>
          <a:ln w="1778" algn="ctr">
            <a:solidFill>
              <a:schemeClr val="accent2"/>
            </a:solidFill>
            <a:prstDash val="dash"/>
            <a:round/>
            <a:headEnd/>
            <a:tailEnd type="arrow" w="med" len="med"/>
          </a:ln>
        </p:spPr>
      </p:cxnSp>
      <p:sp>
        <p:nvSpPr>
          <p:cNvPr id="38" name="TextBox 37"/>
          <p:cNvSpPr txBox="1"/>
          <p:nvPr/>
        </p:nvSpPr>
        <p:spPr>
          <a:xfrm>
            <a:off x="3048000" y="5486400"/>
            <a:ext cx="952500" cy="369888"/>
          </a:xfrm>
          <a:prstGeom prst="rect">
            <a:avLst/>
          </a:prstGeom>
          <a:solidFill>
            <a:schemeClr val="bg2">
              <a:lumMod val="20000"/>
              <a:lumOff val="80000"/>
            </a:schemeClr>
          </a:solidFill>
          <a:effectLst>
            <a:outerShdw blurRad="50800" dist="38100" dir="2700000" algn="tl" rotWithShape="0">
              <a:prstClr val="black">
                <a:alpha val="40000"/>
              </a:prstClr>
            </a:outerShdw>
          </a:effectLst>
        </p:spPr>
        <p:txBody>
          <a:bodyPr>
            <a:spAutoFit/>
          </a:bodyPr>
          <a:lstStyle/>
          <a:p>
            <a:pPr>
              <a:defRPr/>
            </a:pPr>
            <a:r>
              <a:rPr lang="en-US" sz="1800" dirty="0"/>
              <a:t>BCPL</a:t>
            </a:r>
          </a:p>
        </p:txBody>
      </p:sp>
      <p:cxnSp>
        <p:nvCxnSpPr>
          <p:cNvPr id="11288" name="Straight Arrow Connector 40"/>
          <p:cNvCxnSpPr>
            <a:cxnSpLocks noChangeShapeType="1"/>
            <a:stCxn id="38" idx="3"/>
            <a:endCxn id="10" idx="1"/>
          </p:cNvCxnSpPr>
          <p:nvPr/>
        </p:nvCxnSpPr>
        <p:spPr bwMode="auto">
          <a:xfrm>
            <a:off x="4000500" y="5672138"/>
            <a:ext cx="419100" cy="1587"/>
          </a:xfrm>
          <a:prstGeom prst="straightConnector1">
            <a:avLst/>
          </a:prstGeom>
          <a:noFill/>
          <a:ln w="1778" algn="ctr">
            <a:solidFill>
              <a:schemeClr val="accent2"/>
            </a:solidFill>
            <a:round/>
            <a:headEnd/>
            <a:tailEnd type="arrow" w="med" len="med"/>
          </a:ln>
        </p:spPr>
      </p:cxnSp>
      <p:cxnSp>
        <p:nvCxnSpPr>
          <p:cNvPr id="11289" name="Straight Arrow Connector 28"/>
          <p:cNvCxnSpPr>
            <a:cxnSpLocks noChangeShapeType="1"/>
            <a:endCxn id="27" idx="1"/>
          </p:cNvCxnSpPr>
          <p:nvPr/>
        </p:nvCxnSpPr>
        <p:spPr bwMode="auto">
          <a:xfrm flipV="1">
            <a:off x="6126164" y="5542757"/>
            <a:ext cx="374649" cy="313531"/>
          </a:xfrm>
          <a:prstGeom prst="straightConnector1">
            <a:avLst/>
          </a:prstGeom>
          <a:noFill/>
          <a:ln w="1778" algn="ctr">
            <a:solidFill>
              <a:schemeClr val="accent2"/>
            </a:solidFill>
            <a:prstDash val="dash"/>
            <a:round/>
            <a:headEnd/>
            <a:tailEnd type="arrow" w="med" len="med"/>
          </a:ln>
        </p:spPr>
      </p:cxnSp>
      <p:cxnSp>
        <p:nvCxnSpPr>
          <p:cNvPr id="11290" name="Straight Arrow Connector 30"/>
          <p:cNvCxnSpPr>
            <a:cxnSpLocks noChangeShapeType="1"/>
            <a:endCxn id="25" idx="1"/>
          </p:cNvCxnSpPr>
          <p:nvPr/>
        </p:nvCxnSpPr>
        <p:spPr bwMode="auto">
          <a:xfrm>
            <a:off x="6126164" y="3429002"/>
            <a:ext cx="374649" cy="256380"/>
          </a:xfrm>
          <a:prstGeom prst="straightConnector1">
            <a:avLst/>
          </a:prstGeom>
          <a:noFill/>
          <a:ln w="1778" algn="ctr">
            <a:solidFill>
              <a:schemeClr val="accent2"/>
            </a:solidFill>
            <a:prstDash val="dash"/>
            <a:round/>
            <a:headEnd/>
            <a:tailEnd type="arrow" w="med" len="med"/>
          </a:ln>
        </p:spPr>
      </p:cxnSp>
      <p:pic>
        <p:nvPicPr>
          <p:cNvPr id="11291" name="Picture 4" descr="nygaard"/>
          <p:cNvPicPr>
            <a:picLocks noChangeAspect="1" noChangeArrowheads="1"/>
          </p:cNvPicPr>
          <p:nvPr/>
        </p:nvPicPr>
        <p:blipFill>
          <a:blip r:embed="rId2" cstate="print"/>
          <a:srcRect/>
          <a:stretch>
            <a:fillRect/>
          </a:stretch>
        </p:blipFill>
        <p:spPr bwMode="auto">
          <a:xfrm>
            <a:off x="3200400" y="1905000"/>
            <a:ext cx="838200" cy="1341438"/>
          </a:xfrm>
          <a:prstGeom prst="rect">
            <a:avLst/>
          </a:prstGeom>
          <a:noFill/>
          <a:ln w="9525">
            <a:noFill/>
            <a:miter lim="800000"/>
            <a:headEnd/>
            <a:tailEnd/>
          </a:ln>
        </p:spPr>
      </p:pic>
      <p:pic>
        <p:nvPicPr>
          <p:cNvPr id="11292" name="Picture 5" descr="dmr"/>
          <p:cNvPicPr>
            <a:picLocks noChangeAspect="1" noChangeArrowheads="1"/>
          </p:cNvPicPr>
          <p:nvPr/>
        </p:nvPicPr>
        <p:blipFill>
          <a:blip r:embed="rId3" cstate="print"/>
          <a:srcRect/>
          <a:stretch>
            <a:fillRect/>
          </a:stretch>
        </p:blipFill>
        <p:spPr bwMode="auto">
          <a:xfrm>
            <a:off x="3810000" y="4191000"/>
            <a:ext cx="877888" cy="1219200"/>
          </a:xfrm>
          <a:prstGeom prst="rect">
            <a:avLst/>
          </a:prstGeom>
          <a:noFill/>
          <a:ln w="9525">
            <a:noFill/>
            <a:miter lim="800000"/>
            <a:headEnd/>
            <a:tailEnd/>
          </a:ln>
        </p:spPr>
      </p:pic>
      <p:pic>
        <p:nvPicPr>
          <p:cNvPr id="11293" name="Picture 2" descr="C:\Documents and Settings\bs\Desktop\112book\Chapter Photos\Ch 22\22-2 wheeler 3.tif"/>
          <p:cNvPicPr>
            <a:picLocks noChangeAspect="1" noChangeArrowheads="1"/>
          </p:cNvPicPr>
          <p:nvPr/>
        </p:nvPicPr>
        <p:blipFill>
          <a:blip r:embed="rId4" cstate="print"/>
          <a:srcRect/>
          <a:stretch>
            <a:fillRect/>
          </a:stretch>
        </p:blipFill>
        <p:spPr bwMode="auto">
          <a:xfrm>
            <a:off x="228600" y="4191000"/>
            <a:ext cx="762000" cy="1214438"/>
          </a:xfrm>
          <a:prstGeom prst="rect">
            <a:avLst/>
          </a:prstGeom>
          <a:noFill/>
          <a:ln w="9525">
            <a:noFill/>
            <a:miter lim="800000"/>
            <a:headEnd/>
            <a:tailEnd/>
          </a:ln>
        </p:spPr>
      </p:pic>
      <p:pic>
        <p:nvPicPr>
          <p:cNvPr id="11294" name="Picture 3" descr="C:\Documents and Settings\bs\Desktop\112book\Chapter Photos\Ch 22\22-3 John Bachus crop.tif"/>
          <p:cNvPicPr>
            <a:picLocks noChangeAspect="1" noChangeArrowheads="1"/>
          </p:cNvPicPr>
          <p:nvPr/>
        </p:nvPicPr>
        <p:blipFill>
          <a:blip r:embed="rId5" cstate="print"/>
          <a:srcRect/>
          <a:stretch>
            <a:fillRect/>
          </a:stretch>
        </p:blipFill>
        <p:spPr bwMode="auto">
          <a:xfrm>
            <a:off x="457200" y="2057400"/>
            <a:ext cx="776288" cy="1117600"/>
          </a:xfrm>
          <a:prstGeom prst="rect">
            <a:avLst/>
          </a:prstGeom>
          <a:noFill/>
          <a:ln w="9525">
            <a:noFill/>
            <a:miter lim="800000"/>
            <a:headEnd/>
            <a:tailEnd/>
          </a:ln>
        </p:spPr>
      </p:pic>
      <p:sp>
        <p:nvSpPr>
          <p:cNvPr id="11295" name="Footer Placeholder 30"/>
          <p:cNvSpPr>
            <a:spLocks noGrp="1"/>
          </p:cNvSpPr>
          <p:nvPr>
            <p:ph type="ftr" sz="quarter" idx="11"/>
          </p:nvPr>
        </p:nvSpPr>
        <p:spPr>
          <a:noFill/>
        </p:spPr>
        <p:txBody>
          <a:bodyPr/>
          <a:lstStyle/>
          <a:p>
            <a:r>
              <a:rPr lang="en-US" smtClean="0"/>
              <a:t>Stroustrup - Essence - Going Native'13</a:t>
            </a:r>
            <a:endParaRPr lang="en-US" dirty="0" smtClean="0"/>
          </a:p>
        </p:txBody>
      </p:sp>
      <p:pic>
        <p:nvPicPr>
          <p:cNvPr id="11296" name="Picture 32" descr="C:\Documents and Settings\bs\My Documents\My Pictures\Bjarne\Bjarne portrait.jpg"/>
          <p:cNvPicPr>
            <a:picLocks noChangeAspect="1" noChangeArrowheads="1"/>
          </p:cNvPicPr>
          <p:nvPr/>
        </p:nvPicPr>
        <p:blipFill>
          <a:blip r:embed="rId6" cstate="print"/>
          <a:srcRect/>
          <a:stretch>
            <a:fillRect/>
          </a:stretch>
        </p:blipFill>
        <p:spPr bwMode="auto">
          <a:xfrm>
            <a:off x="5029200" y="3100388"/>
            <a:ext cx="854075" cy="1125537"/>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646699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hat does C++ offer?</a:t>
            </a:r>
            <a:endParaRPr lang="en-US" dirty="0"/>
          </a:p>
        </p:txBody>
      </p:sp>
      <p:sp>
        <p:nvSpPr>
          <p:cNvPr id="3" name="Content Placeholder 2"/>
          <p:cNvSpPr>
            <a:spLocks noGrp="1"/>
          </p:cNvSpPr>
          <p:nvPr>
            <p:ph idx="1"/>
          </p:nvPr>
        </p:nvSpPr>
        <p:spPr>
          <a:xfrm>
            <a:off x="457200" y="1600200"/>
            <a:ext cx="8229600" cy="4267200"/>
          </a:xfrm>
        </p:spPr>
        <p:txBody>
          <a:bodyPr>
            <a:normAutofit fontScale="92500" lnSpcReduction="10000"/>
          </a:bodyPr>
          <a:lstStyle/>
          <a:p>
            <a:r>
              <a:rPr lang="en-US" sz="2400" dirty="0" smtClean="0"/>
              <a:t>Not perfection</a:t>
            </a:r>
          </a:p>
          <a:p>
            <a:pPr lvl="1"/>
            <a:r>
              <a:rPr lang="en-US" sz="2000" dirty="0" smtClean="0"/>
              <a:t>Of course</a:t>
            </a:r>
          </a:p>
          <a:p>
            <a:r>
              <a:rPr lang="en-US" sz="2400" dirty="0" smtClean="0"/>
              <a:t>Not everything for everybody</a:t>
            </a:r>
          </a:p>
          <a:p>
            <a:pPr lvl="1"/>
            <a:r>
              <a:rPr lang="en-US" sz="2000" dirty="0" smtClean="0"/>
              <a:t>Of course</a:t>
            </a:r>
          </a:p>
          <a:p>
            <a:r>
              <a:rPr lang="en-US" sz="2400" dirty="0" smtClean="0"/>
              <a:t>A solid fundamental model</a:t>
            </a:r>
          </a:p>
          <a:p>
            <a:pPr lvl="1"/>
            <a:r>
              <a:rPr lang="en-US" sz="2000" dirty="0" smtClean="0"/>
              <a:t>Yes, really</a:t>
            </a:r>
          </a:p>
          <a:p>
            <a:r>
              <a:rPr lang="en-US" sz="2400" dirty="0" smtClean="0"/>
              <a:t>30+ years of real-world “refinement”</a:t>
            </a:r>
          </a:p>
          <a:p>
            <a:pPr lvl="1"/>
            <a:r>
              <a:rPr lang="en-US" sz="2000" dirty="0" smtClean="0"/>
              <a:t>It works </a:t>
            </a:r>
          </a:p>
          <a:p>
            <a:r>
              <a:rPr lang="en-US" sz="2400" dirty="0" smtClean="0"/>
              <a:t>Performance</a:t>
            </a:r>
          </a:p>
          <a:p>
            <a:pPr lvl="1"/>
            <a:r>
              <a:rPr lang="en-US" sz="2000" dirty="0" smtClean="0"/>
              <a:t>A match for anything</a:t>
            </a:r>
          </a:p>
          <a:p>
            <a:r>
              <a:rPr lang="en-US" sz="2400" dirty="0" smtClean="0"/>
              <a:t>The best is buried in “compatibility stuff’’</a:t>
            </a:r>
          </a:p>
          <a:p>
            <a:pPr lvl="1"/>
            <a:r>
              <a:rPr lang="en-US" sz="2000" dirty="0" smtClean="0"/>
              <a:t>long-term stability is a feature</a:t>
            </a:r>
          </a:p>
          <a:p>
            <a:endParaRPr lang="en-US" dirty="0"/>
          </a:p>
        </p:txBody>
      </p:sp>
      <p:sp>
        <p:nvSpPr>
          <p:cNvPr id="4" name="Footer Placeholder 3"/>
          <p:cNvSpPr>
            <a:spLocks noGrp="1"/>
          </p:cNvSpPr>
          <p:nvPr>
            <p:ph type="ftr" sz="quarter" idx="11"/>
          </p:nvPr>
        </p:nvSpPr>
        <p:spPr/>
        <p:txBody>
          <a:bodyPr/>
          <a:lstStyle/>
          <a:p>
            <a:r>
              <a:rPr lang="en-US" smtClean="0"/>
              <a:t>Stroustrup - Essence - Going Native'13</a:t>
            </a:r>
            <a:endParaRPr lang="en-US"/>
          </a:p>
        </p:txBody>
      </p:sp>
      <p:cxnSp>
        <p:nvCxnSpPr>
          <p:cNvPr id="6" name="Straight Arrow Connector 5"/>
          <p:cNvCxnSpPr/>
          <p:nvPr/>
        </p:nvCxnSpPr>
        <p:spPr>
          <a:xfrm flipV="1">
            <a:off x="381000" y="5727071"/>
            <a:ext cx="1219200" cy="7620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7" descr="C:\Documents and Settings\bs\My Documents\My Pictures\java_logo.gif"/>
          <p:cNvPicPr>
            <a:picLocks noChangeAspect="1" noChangeArrowheads="1"/>
          </p:cNvPicPr>
          <p:nvPr/>
        </p:nvPicPr>
        <p:blipFill>
          <a:blip r:embed="rId2" cstate="print"/>
          <a:srcRect/>
          <a:stretch>
            <a:fillRect/>
          </a:stretch>
        </p:blipFill>
        <p:spPr bwMode="auto">
          <a:xfrm>
            <a:off x="6592888" y="2731294"/>
            <a:ext cx="642937" cy="1023937"/>
          </a:xfrm>
          <a:prstGeom prst="rect">
            <a:avLst/>
          </a:prstGeom>
          <a:noFill/>
          <a:ln w="9525">
            <a:noFill/>
            <a:miter lim="800000"/>
            <a:headEnd/>
            <a:tailEnd/>
          </a:ln>
        </p:spPr>
      </p:pic>
      <p:pic>
        <p:nvPicPr>
          <p:cNvPr id="9" name="Picture 8" descr="C:\Documents and Settings\bs\My Documents\My Pictures\cslogo.png"/>
          <p:cNvPicPr>
            <a:picLocks noChangeAspect="1" noChangeArrowheads="1"/>
          </p:cNvPicPr>
          <p:nvPr/>
        </p:nvPicPr>
        <p:blipFill>
          <a:blip r:embed="rId3" cstate="print"/>
          <a:srcRect/>
          <a:stretch>
            <a:fillRect/>
          </a:stretch>
        </p:blipFill>
        <p:spPr bwMode="auto">
          <a:xfrm>
            <a:off x="7685814" y="3429000"/>
            <a:ext cx="828675" cy="746125"/>
          </a:xfrm>
          <a:prstGeom prst="rect">
            <a:avLst/>
          </a:prstGeom>
          <a:noFill/>
          <a:ln w="9525">
            <a:noFill/>
            <a:miter lim="800000"/>
            <a:headEnd/>
            <a:tailEnd/>
          </a:ln>
        </p:spPr>
      </p:pic>
      <p:pic>
        <p:nvPicPr>
          <p:cNvPr id="10" name="Picture 9" descr="C:\Documents and Settings\bs\My Documents\My Pictures\images.jpeg"/>
          <p:cNvPicPr>
            <a:picLocks noChangeAspect="1" noChangeArrowheads="1"/>
          </p:cNvPicPr>
          <p:nvPr/>
        </p:nvPicPr>
        <p:blipFill>
          <a:blip r:embed="rId4" cstate="print"/>
          <a:srcRect/>
          <a:stretch>
            <a:fillRect/>
          </a:stretch>
        </p:blipFill>
        <p:spPr bwMode="auto">
          <a:xfrm>
            <a:off x="7749409" y="2151856"/>
            <a:ext cx="650875" cy="622300"/>
          </a:xfrm>
          <a:prstGeom prst="rect">
            <a:avLst/>
          </a:prstGeom>
          <a:noFill/>
          <a:ln w="9525">
            <a:noFill/>
            <a:miter lim="800000"/>
            <a:headEnd/>
            <a:tailEnd/>
          </a:ln>
        </p:spPr>
      </p:pic>
      <p:pic>
        <p:nvPicPr>
          <p:cNvPr id="11" name="Picture 3" descr="C:\Documents and Settings\bs\My Documents\My Pictures\google.jpeg"/>
          <p:cNvPicPr>
            <a:picLocks noChangeAspect="1" noChangeArrowheads="1"/>
          </p:cNvPicPr>
          <p:nvPr/>
        </p:nvPicPr>
        <p:blipFill>
          <a:blip r:embed="rId5" cstate="print"/>
          <a:srcRect/>
          <a:stretch>
            <a:fillRect/>
          </a:stretch>
        </p:blipFill>
        <p:spPr bwMode="auto">
          <a:xfrm>
            <a:off x="6922376" y="4267200"/>
            <a:ext cx="1074737" cy="758825"/>
          </a:xfrm>
          <a:prstGeom prst="rect">
            <a:avLst/>
          </a:prstGeom>
          <a:noFill/>
          <a:ln w="9525">
            <a:noFill/>
            <a:miter lim="800000"/>
            <a:headEnd/>
            <a:tailEnd/>
          </a:ln>
        </p:spPr>
      </p:pic>
      <p:pic>
        <p:nvPicPr>
          <p:cNvPr id="12" name="Picture 11" descr="C:\Documents and Settings\bs\My Documents\My Pictures\facebook_logo.png"/>
          <p:cNvPicPr>
            <a:picLocks noChangeAspect="1" noChangeArrowheads="1"/>
          </p:cNvPicPr>
          <p:nvPr/>
        </p:nvPicPr>
        <p:blipFill>
          <a:blip r:embed="rId6" cstate="print"/>
          <a:srcRect/>
          <a:stretch>
            <a:fillRect/>
          </a:stretch>
        </p:blipFill>
        <p:spPr bwMode="auto">
          <a:xfrm>
            <a:off x="6804134" y="5178425"/>
            <a:ext cx="500063" cy="500062"/>
          </a:xfrm>
          <a:prstGeom prst="rect">
            <a:avLst/>
          </a:prstGeom>
          <a:noFill/>
          <a:ln w="9525">
            <a:noFill/>
            <a:miter lim="800000"/>
            <a:headEnd/>
            <a:tailEnd/>
          </a:ln>
        </p:spPr>
      </p:pic>
      <p:pic>
        <p:nvPicPr>
          <p:cNvPr id="13" name="Picture 10" descr="C:\Documents and Settings\bs\My Documents\My Pictures\amazon-logo-001.gif"/>
          <p:cNvPicPr>
            <a:picLocks noChangeAspect="1" noChangeArrowheads="1"/>
          </p:cNvPicPr>
          <p:nvPr/>
        </p:nvPicPr>
        <p:blipFill>
          <a:blip r:embed="rId7" cstate="print"/>
          <a:srcRect/>
          <a:stretch>
            <a:fillRect/>
          </a:stretch>
        </p:blipFill>
        <p:spPr bwMode="auto">
          <a:xfrm>
            <a:off x="7459745" y="5867400"/>
            <a:ext cx="1036637" cy="320675"/>
          </a:xfrm>
          <a:prstGeom prst="rect">
            <a:avLst/>
          </a:prstGeom>
          <a:noFill/>
          <a:ln w="9525">
            <a:noFill/>
            <a:miter lim="800000"/>
            <a:headEnd/>
            <a:tailEnd/>
          </a:ln>
        </p:spPr>
      </p:pic>
    </p:spTree>
    <p:extLst>
      <p:ext uri="{BB962C8B-B14F-4D97-AF65-F5344CB8AC3E}">
        <p14:creationId xmlns:p14="http://schemas.microsoft.com/office/powerpoint/2010/main" val="2639113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9353</TotalTime>
  <Words>3304</Words>
  <Application>Microsoft Office PowerPoint</Application>
  <PresentationFormat>On-screen Show (4:3)</PresentationFormat>
  <Paragraphs>914</Paragraphs>
  <Slides>65</Slides>
  <Notes>0</Notes>
  <HiddenSlides>1</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The Essence of C++ with examples in C++84, C++98, C++11, and C++14</vt:lpstr>
      <vt:lpstr>Abstract</vt:lpstr>
      <vt:lpstr>Overview</vt:lpstr>
      <vt:lpstr>What did/do I want?</vt:lpstr>
      <vt:lpstr>Who did/do I want it for?</vt:lpstr>
      <vt:lpstr>What is C++?</vt:lpstr>
      <vt:lpstr>C++</vt:lpstr>
      <vt:lpstr>Programming Languages</vt:lpstr>
      <vt:lpstr>What does C++ offer?</vt:lpstr>
      <vt:lpstr>What does C++ offer? </vt:lpstr>
      <vt:lpstr>Map to Hardware</vt:lpstr>
      <vt:lpstr>Classes: Construction/Destruction</vt:lpstr>
      <vt:lpstr>Abstract Classes and Inheritance</vt:lpstr>
      <vt:lpstr>Parameterized Types and Classes</vt:lpstr>
      <vt:lpstr>Not C++ (fundamental)</vt:lpstr>
      <vt:lpstr>Not C++ (market realities)</vt:lpstr>
      <vt:lpstr>Resource Management</vt:lpstr>
      <vt:lpstr>Resource management</vt:lpstr>
      <vt:lpstr>Resource management</vt:lpstr>
      <vt:lpstr>Resource management</vt:lpstr>
      <vt:lpstr>“Resource Acquisition is Initialization” (RAII)</vt:lpstr>
      <vt:lpstr>Pointer Misuse</vt:lpstr>
      <vt:lpstr>Resource Handles and Pointers</vt:lpstr>
      <vt:lpstr>Resource Handles and Pointers</vt:lpstr>
      <vt:lpstr>Why do we use pointers?</vt:lpstr>
      <vt:lpstr>How to get a lot of data cheaply out of a function?</vt:lpstr>
      <vt:lpstr>Move semantics</vt:lpstr>
      <vt:lpstr>Move semantics</vt:lpstr>
      <vt:lpstr>No garbage collection needed</vt:lpstr>
      <vt:lpstr>Range-for, auto, and move</vt:lpstr>
      <vt:lpstr>RAII and Move Semantics</vt:lpstr>
      <vt:lpstr>OOP</vt:lpstr>
      <vt:lpstr>Class hierarchies</vt:lpstr>
      <vt:lpstr>Inheritance</vt:lpstr>
      <vt:lpstr>GP</vt:lpstr>
      <vt:lpstr>Generic Programming: Templates</vt:lpstr>
      <vt:lpstr>Templates</vt:lpstr>
      <vt:lpstr>Algorithms</vt:lpstr>
      <vt:lpstr>Algorithms</vt:lpstr>
      <vt:lpstr>Algorithms and Function Objects</vt:lpstr>
      <vt:lpstr>Algorithms and Function Objects</vt:lpstr>
      <vt:lpstr>Function Objects and Lambdas</vt:lpstr>
      <vt:lpstr>Container algorithms</vt:lpstr>
      <vt:lpstr>Duck Typing is Insufficient</vt:lpstr>
      <vt:lpstr>Generic Programming is just Programming</vt:lpstr>
      <vt:lpstr>C++14: Constraints aka “Concepts lite”</vt:lpstr>
      <vt:lpstr>What is a Concept?</vt:lpstr>
      <vt:lpstr>What is a Concept?</vt:lpstr>
      <vt:lpstr>C++14 Concepts (Constraints)</vt:lpstr>
      <vt:lpstr>C++14 Concepts: Error handling</vt:lpstr>
      <vt:lpstr>C++14 Concepts: “Shorthand Notation”</vt:lpstr>
      <vt:lpstr>C++14 Concepts: Overloading</vt:lpstr>
      <vt:lpstr>C++14  Concepts: Overloading</vt:lpstr>
      <vt:lpstr>C++14 Concepts: Definition</vt:lpstr>
      <vt:lpstr>C++14 Concepts: “Terse Notation”</vt:lpstr>
      <vt:lpstr>C++14 Concepts: “Terse Notation”</vt:lpstr>
      <vt:lpstr>C++14 Concepts: “Terse Notation”</vt:lpstr>
      <vt:lpstr>C++14 Concepts: “Terse Notation”</vt:lpstr>
      <vt:lpstr>C++14 Concepts: “Terse Notation”</vt:lpstr>
      <vt:lpstr>C++14 Concepts: “Terse Notation”</vt:lpstr>
      <vt:lpstr>Challenges</vt:lpstr>
      <vt:lpstr>C++ Challenges</vt:lpstr>
      <vt:lpstr>Long-term C++ Challenges</vt:lpstr>
      <vt:lpstr>“Paradigms”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Essence of C++ with examples in C++11 and C++14</dc:title>
  <dc:creator>bs</dc:creator>
  <cp:lastModifiedBy>bs</cp:lastModifiedBy>
  <cp:revision>116</cp:revision>
  <dcterms:created xsi:type="dcterms:W3CDTF">2006-08-16T00:00:00Z</dcterms:created>
  <dcterms:modified xsi:type="dcterms:W3CDTF">2013-09-04T18:24:20Z</dcterms:modified>
</cp:coreProperties>
</file>